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00" r:id="rId31"/>
    <p:sldId id="301" r:id="rId32"/>
    <p:sldId id="302"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x="9144000" cy="6858000" type="screen4x3"/>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155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B9DC9AD6-046C-4DEC-AFED-6AC925752239}" type="slidenum">
              <a:t>‹N›</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6"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indent="0" algn="ctr">
              <a:buNone/>
            </a:pPr>
            <a:endParaRPr lang="it-IT" sz="3200" b="0" strike="noStrike" spc="-1">
              <a:solidFill>
                <a:srgbClr val="FFFFFF"/>
              </a:solidFill>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D68AA81C-DB59-4E23-93B7-5F46F80F5A21}" type="slidenum">
              <a:t>‹N›</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8"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97AE8F35-CF3E-4E1F-8C33-CFB3A934C88A}" type="slidenum">
              <a:t>‹N›</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10"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11"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411A6873-28D4-4201-8662-4717E5E3B1E5}" type="slidenum">
              <a:t>‹N›</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28190AA0-B058-494F-B2CB-F05FBDDC8FDB}" type="slidenum">
              <a:t>‹N›</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85800" y="1122480"/>
            <a:ext cx="7772040" cy="11066760"/>
          </a:xfrm>
          <a:prstGeom prst="rect">
            <a:avLst/>
          </a:prstGeom>
          <a:noFill/>
          <a:ln w="0">
            <a:noFill/>
          </a:ln>
        </p:spPr>
        <p:txBody>
          <a:bodyPr lIns="0" tIns="0" rIns="0" bIns="0" anchor="ctr">
            <a:noAutofit/>
          </a:bodyPr>
          <a:lstStyle/>
          <a:p>
            <a:pPr algn="ctr"/>
            <a:endParaRPr lang="it-IT" sz="3200" b="0" strike="noStrike" spc="-1">
              <a:solidFill>
                <a:srgbClr val="FFFFFF"/>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AF7752B1-DAA3-4BA9-981A-FEC70A9A2B0B}" type="slidenum">
              <a:t>‹N›</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15"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16"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17"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B485A088-09C6-4C39-BA8E-4058F7797603}"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19"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20"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21"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0089CC15-384C-4DF9-AE88-CD9FDBBBDB01}"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23"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24"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25"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700DFA01-FC26-4ABA-A1FE-29B27DEA8005}"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27"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28"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56D5FB7F-C046-4020-BA9A-6E4131A67E8F}" type="slidenum">
              <a:t>‹N›</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3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3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32"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33"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4ECF4AA4-A47E-4404-82E1-0DBED32E7A60}" type="slidenum">
              <a:t>‹N›</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85800" y="1122480"/>
            <a:ext cx="7772040" cy="2387160"/>
          </a:xfrm>
          <a:prstGeom prst="rect">
            <a:avLst/>
          </a:prstGeom>
          <a:noFill/>
          <a:ln w="0">
            <a:noFill/>
          </a:ln>
        </p:spPr>
        <p:txBody>
          <a:bodyPr lIns="0" tIns="0" rIns="0" bIns="0" anchor="ctr">
            <a:noAutofit/>
          </a:bodyPr>
          <a:lstStyle/>
          <a:p>
            <a:pPr indent="0">
              <a:buNone/>
            </a:pPr>
            <a:endParaRPr lang="en-US" sz="1800" b="0" strike="noStrike" spc="-1">
              <a:solidFill>
                <a:srgbClr val="FFFFFF"/>
              </a:solidFill>
              <a:latin typeface="Calibri"/>
            </a:endParaRPr>
          </a:p>
        </p:txBody>
      </p:sp>
      <p:sp>
        <p:nvSpPr>
          <p:cNvPr id="35"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36"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37"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38"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39"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40"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rgbClr val="FFFFFF"/>
              </a:solidFill>
              <a:latin typeface="Calibri"/>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8821AE58-B57D-4FF0-BCBE-321A175EABFB}" type="slidenum">
              <a:t>‹N›</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122480"/>
            <a:ext cx="7772040" cy="2387160"/>
          </a:xfrm>
          <a:prstGeom prst="rect">
            <a:avLst/>
          </a:prstGeom>
          <a:noFill/>
          <a:ln w="0">
            <a:noFill/>
          </a:ln>
        </p:spPr>
        <p:txBody>
          <a:bodyPr anchor="b">
            <a:noAutofit/>
          </a:bodyPr>
          <a:lstStyle/>
          <a:p>
            <a:pPr indent="0" algn="ctr">
              <a:lnSpc>
                <a:spcPct val="90000"/>
              </a:lnSpc>
              <a:buNone/>
            </a:pPr>
            <a:r>
              <a:rPr lang="it-IT" sz="6000" b="0" strike="noStrike" spc="-1">
                <a:solidFill>
                  <a:srgbClr val="FFFFFF"/>
                </a:solidFill>
                <a:latin typeface="Calibri Light"/>
              </a:rPr>
              <a:t>Fare clic per modificare lo stile del titolo dello schema</a:t>
            </a:r>
            <a:endParaRPr lang="en-US" sz="6000" b="0" strike="noStrike" spc="-1">
              <a:solidFill>
                <a:srgbClr val="FFFFFF"/>
              </a:solidFill>
              <a:latin typeface="Calibri"/>
            </a:endParaRPr>
          </a:p>
        </p:txBody>
      </p:sp>
      <p:sp>
        <p:nvSpPr>
          <p:cNvPr id="6" name="PlaceHolder 2"/>
          <p:cNvSpPr>
            <a:spLocks noGrp="1"/>
          </p:cNvSpPr>
          <p:nvPr>
            <p:ph type="dt" idx="1"/>
          </p:nvPr>
        </p:nvSpPr>
        <p:spPr>
          <a:xfrm>
            <a:off x="628560" y="6356520"/>
            <a:ext cx="2057040" cy="364680"/>
          </a:xfrm>
          <a:prstGeom prst="rect">
            <a:avLst/>
          </a:prstGeom>
          <a:noFill/>
          <a:ln w="0">
            <a:noFill/>
          </a:ln>
        </p:spPr>
        <p:txBody>
          <a:bodyPr anchor="ctr">
            <a:noAutofit/>
          </a:bodyPr>
          <a:lstStyle>
            <a:lvl1pPr indent="0">
              <a:lnSpc>
                <a:spcPct val="100000"/>
              </a:lnSpc>
              <a:buNone/>
              <a:defRPr lang="it-IT" sz="1200" b="0" strike="noStrike" spc="-1">
                <a:solidFill>
                  <a:srgbClr val="FFFFFF"/>
                </a:solidFill>
                <a:latin typeface="Calibri"/>
              </a:defRPr>
            </a:lvl1pPr>
          </a:lstStyle>
          <a:p>
            <a:pPr indent="0">
              <a:lnSpc>
                <a:spcPct val="100000"/>
              </a:lnSpc>
              <a:buNone/>
            </a:pPr>
            <a:r>
              <a:rPr lang="it-IT" sz="1200" b="0" strike="noStrike" spc="-1">
                <a:solidFill>
                  <a:srgbClr val="FFFFFF"/>
                </a:solidFill>
                <a:latin typeface="Calibri"/>
              </a:rPr>
              <a:t>&lt;data/ora&gt;</a:t>
            </a:r>
            <a:endParaRPr lang="it-IT" sz="1200" b="0" strike="noStrike" spc="-1">
              <a:solidFill>
                <a:srgbClr val="FFFFFF"/>
              </a:solidFill>
              <a:latin typeface="Times New Roman"/>
            </a:endParaRPr>
          </a:p>
        </p:txBody>
      </p:sp>
      <p:sp>
        <p:nvSpPr>
          <p:cNvPr id="2" name="PlaceHolder 3"/>
          <p:cNvSpPr>
            <a:spLocks noGrp="1"/>
          </p:cNvSpPr>
          <p:nvPr>
            <p:ph type="ftr" idx="2"/>
          </p:nvPr>
        </p:nvSpPr>
        <p:spPr>
          <a:xfrm>
            <a:off x="3029040" y="6356520"/>
            <a:ext cx="3085920" cy="364680"/>
          </a:xfrm>
          <a:prstGeom prst="rect">
            <a:avLst/>
          </a:prstGeom>
          <a:noFill/>
          <a:ln w="0">
            <a:noFill/>
          </a:ln>
        </p:spPr>
        <p:txBody>
          <a:bodyPr anchor="ctr">
            <a:noAutofit/>
          </a:bodyPr>
          <a:lstStyle>
            <a:lvl1pPr indent="0" algn="ctr">
              <a:buNone/>
              <a:defRPr lang="it-IT" sz="1400" b="0" strike="noStrike" spc="-1">
                <a:solidFill>
                  <a:srgbClr val="FFFFFF"/>
                </a:solidFill>
                <a:latin typeface="Times New Roman"/>
              </a:defRPr>
            </a:lvl1pPr>
          </a:lstStyle>
          <a:p>
            <a:pPr indent="0" algn="ctr">
              <a:buNone/>
            </a:pPr>
            <a:r>
              <a:rPr lang="it-IT" sz="1400" b="0" strike="noStrike" spc="-1">
                <a:solidFill>
                  <a:srgbClr val="FFFFFF"/>
                </a:solidFill>
                <a:latin typeface="Times New Roman"/>
              </a:rPr>
              <a:t>&lt;piè di pagina&gt;</a:t>
            </a:r>
          </a:p>
        </p:txBody>
      </p:sp>
      <p:sp>
        <p:nvSpPr>
          <p:cNvPr id="3" name="PlaceHolder 4"/>
          <p:cNvSpPr>
            <a:spLocks noGrp="1"/>
          </p:cNvSpPr>
          <p:nvPr>
            <p:ph type="sldNum" idx="3"/>
          </p:nvPr>
        </p:nvSpPr>
        <p:spPr>
          <a:xfrm>
            <a:off x="6458040" y="6356520"/>
            <a:ext cx="2057040" cy="364680"/>
          </a:xfrm>
          <a:prstGeom prst="rect">
            <a:avLst/>
          </a:prstGeom>
          <a:noFill/>
          <a:ln w="0">
            <a:noFill/>
          </a:ln>
        </p:spPr>
        <p:txBody>
          <a:bodyPr anchor="ctr">
            <a:noAutofit/>
          </a:bodyPr>
          <a:lstStyle>
            <a:lvl1pPr indent="0" algn="r">
              <a:lnSpc>
                <a:spcPct val="100000"/>
              </a:lnSpc>
              <a:buNone/>
              <a:defRPr lang="it-IT" sz="1200" b="0" strike="noStrike" spc="-1">
                <a:solidFill>
                  <a:srgbClr val="FFFFFF"/>
                </a:solidFill>
                <a:latin typeface="Calibri"/>
              </a:defRPr>
            </a:lvl1pPr>
          </a:lstStyle>
          <a:p>
            <a:pPr indent="0" algn="r">
              <a:lnSpc>
                <a:spcPct val="100000"/>
              </a:lnSpc>
              <a:buNone/>
            </a:pPr>
            <a:fld id="{5B59A6DD-7DD3-457E-887D-F7589B6AC864}" type="slidenum">
              <a:rPr lang="it-IT" sz="1200" b="0" strike="noStrike" spc="-1">
                <a:solidFill>
                  <a:srgbClr val="FFFFFF"/>
                </a:solidFill>
                <a:latin typeface="Calibri"/>
              </a:rPr>
              <a:t>‹N›</a:t>
            </a:fld>
            <a:endParaRPr lang="it-IT" sz="1200" b="0" strike="noStrike" spc="-1">
              <a:solidFill>
                <a:srgbClr val="FFFFFF"/>
              </a:solidFill>
              <a:latin typeface="Times New Roman"/>
            </a:endParaRPr>
          </a:p>
        </p:txBody>
      </p:sp>
      <p:sp>
        <p:nvSpPr>
          <p:cNvPr id="4" name="PlaceHolder 5"/>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FFFFFF"/>
              </a:buClr>
              <a:buSzPct val="45000"/>
              <a:buFont typeface="Wingdings" charset="2"/>
              <a:buChar char=""/>
            </a:pPr>
            <a:r>
              <a:rPr lang="en-US" sz="2800" b="0" strike="noStrike" spc="-1">
                <a:solidFill>
                  <a:srgbClr val="FFFFFF"/>
                </a:solidFill>
                <a:latin typeface="Calibri"/>
              </a:rPr>
              <a:t>Fai clic per modificare il formato del testo della struttura</a:t>
            </a:r>
          </a:p>
          <a:p>
            <a:pPr marL="864000" lvl="1" indent="-324000">
              <a:lnSpc>
                <a:spcPct val="90000"/>
              </a:lnSpc>
              <a:spcBef>
                <a:spcPts val="1134"/>
              </a:spcBef>
              <a:buClr>
                <a:srgbClr val="FFFFFF"/>
              </a:buClr>
              <a:buSzPct val="75000"/>
              <a:buFont typeface="Symbol" charset="2"/>
              <a:buChar char=""/>
            </a:pPr>
            <a:r>
              <a:rPr lang="en-US" sz="2000" b="0" strike="noStrike" spc="-1">
                <a:solidFill>
                  <a:srgbClr val="FFFFFF"/>
                </a:solidFill>
                <a:latin typeface="Calibri"/>
              </a:rPr>
              <a:t>Secondo livello struttura</a:t>
            </a:r>
          </a:p>
          <a:p>
            <a:pPr marL="1296000" lvl="2" indent="-288000">
              <a:lnSpc>
                <a:spcPct val="90000"/>
              </a:lnSpc>
              <a:spcBef>
                <a:spcPts val="850"/>
              </a:spcBef>
              <a:buClr>
                <a:srgbClr val="FFFFFF"/>
              </a:buClr>
              <a:buSzPct val="45000"/>
              <a:buFont typeface="Wingdings" charset="2"/>
              <a:buChar char=""/>
            </a:pPr>
            <a:r>
              <a:rPr lang="en-US" sz="1800" b="0" strike="noStrike" spc="-1">
                <a:solidFill>
                  <a:srgbClr val="FFFFFF"/>
                </a:solidFill>
                <a:latin typeface="Calibri"/>
              </a:rPr>
              <a:t>Terzo livello struttura</a:t>
            </a:r>
          </a:p>
          <a:p>
            <a:pPr marL="1728000" lvl="3" indent="-216000">
              <a:lnSpc>
                <a:spcPct val="90000"/>
              </a:lnSpc>
              <a:spcBef>
                <a:spcPts val="567"/>
              </a:spcBef>
              <a:buClr>
                <a:srgbClr val="FFFFFF"/>
              </a:buClr>
              <a:buSzPct val="75000"/>
              <a:buFont typeface="Symbol" charset="2"/>
              <a:buChar char=""/>
            </a:pPr>
            <a:r>
              <a:rPr lang="en-US" sz="1800" b="0" strike="noStrike" spc="-1">
                <a:solidFill>
                  <a:srgbClr val="FFFFFF"/>
                </a:solidFill>
                <a:latin typeface="Calibri"/>
              </a:rPr>
              <a:t>Quarto livello struttura</a:t>
            </a:r>
          </a:p>
          <a:p>
            <a:pPr marL="2160000" lvl="4" indent="-216000">
              <a:lnSpc>
                <a:spcPct val="90000"/>
              </a:lnSpc>
              <a:spcBef>
                <a:spcPts val="283"/>
              </a:spcBef>
              <a:buClr>
                <a:srgbClr val="FFFFFF"/>
              </a:buClr>
              <a:buSzPct val="45000"/>
              <a:buFont typeface="Wingdings" charset="2"/>
              <a:buChar char=""/>
            </a:pPr>
            <a:r>
              <a:rPr lang="en-US" sz="2000" b="0" strike="noStrike" spc="-1">
                <a:solidFill>
                  <a:srgbClr val="FFFFFF"/>
                </a:solidFill>
                <a:latin typeface="Calibri"/>
              </a:rPr>
              <a:t>Quinto livello struttura</a:t>
            </a:r>
          </a:p>
          <a:p>
            <a:pPr marL="2592000" lvl="5" indent="-216000">
              <a:lnSpc>
                <a:spcPct val="90000"/>
              </a:lnSpc>
              <a:spcBef>
                <a:spcPts val="283"/>
              </a:spcBef>
              <a:buClr>
                <a:srgbClr val="FFFFFF"/>
              </a:buClr>
              <a:buSzPct val="45000"/>
              <a:buFont typeface="Wingdings" charset="2"/>
              <a:buChar char=""/>
            </a:pPr>
            <a:r>
              <a:rPr lang="en-US" sz="2000" b="0" strike="noStrike" spc="-1">
                <a:solidFill>
                  <a:srgbClr val="FFFFFF"/>
                </a:solidFill>
                <a:latin typeface="Calibri"/>
              </a:rPr>
              <a:t>Sesto livello struttura</a:t>
            </a:r>
          </a:p>
          <a:p>
            <a:pPr marL="3024000" lvl="6" indent="-216000">
              <a:lnSpc>
                <a:spcPct val="90000"/>
              </a:lnSpc>
              <a:spcBef>
                <a:spcPts val="283"/>
              </a:spcBef>
              <a:buClr>
                <a:srgbClr val="FFFFFF"/>
              </a:buClr>
              <a:buSzPct val="45000"/>
              <a:buFont typeface="Wingdings" charset="2"/>
              <a:buChar char=""/>
            </a:pPr>
            <a:r>
              <a:rPr lang="en-US" sz="2000" b="0" strike="noStrike" spc="-1">
                <a:solidFill>
                  <a:srgbClr val="FFFFFF"/>
                </a:solidFill>
                <a:latin typeface="Calibri"/>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p:cNvSpPr>
          <p:nvPr>
            <p:ph type="title"/>
          </p:nvPr>
        </p:nvSpPr>
        <p:spPr>
          <a:xfrm>
            <a:off x="495000" y="2766960"/>
            <a:ext cx="2160360" cy="3071520"/>
          </a:xfrm>
          <a:prstGeom prst="rect">
            <a:avLst/>
          </a:prstGeom>
          <a:noFill/>
          <a:ln w="0">
            <a:noFill/>
          </a:ln>
        </p:spPr>
        <p:txBody>
          <a:bodyPr anchor="t">
            <a:normAutofit/>
          </a:bodyPr>
          <a:lstStyle/>
          <a:p>
            <a:pPr indent="0">
              <a:lnSpc>
                <a:spcPct val="90000"/>
              </a:lnSpc>
              <a:buNone/>
            </a:pPr>
            <a:r>
              <a:rPr lang="en-US" sz="3500" b="1" strike="noStrike" spc="-1">
                <a:solidFill>
                  <a:srgbClr val="00FFFF"/>
                </a:solidFill>
                <a:latin typeface="Calibri Light"/>
              </a:rPr>
              <a:t>Ma perché si ride?</a:t>
            </a:r>
            <a:endParaRPr lang="en-US" sz="3500" b="0" strike="noStrike" spc="-1">
              <a:solidFill>
                <a:srgbClr val="FFFFFF"/>
              </a:solidFill>
              <a:latin typeface="Calibri"/>
            </a:endParaRPr>
          </a:p>
        </p:txBody>
      </p:sp>
      <p:sp>
        <p:nvSpPr>
          <p:cNvPr id="42" name="PlaceHolder 2"/>
          <p:cNvSpPr>
            <a:spLocks noGrp="1"/>
          </p:cNvSpPr>
          <p:nvPr>
            <p:ph type="subTitle"/>
          </p:nvPr>
        </p:nvSpPr>
        <p:spPr>
          <a:xfrm>
            <a:off x="495000" y="806760"/>
            <a:ext cx="2189520" cy="1493640"/>
          </a:xfrm>
          <a:prstGeom prst="rect">
            <a:avLst/>
          </a:prstGeom>
          <a:noFill/>
          <a:ln w="0">
            <a:noFill/>
          </a:ln>
        </p:spPr>
        <p:txBody>
          <a:bodyPr anchor="b">
            <a:normAutofit/>
          </a:bodyPr>
          <a:lstStyle/>
          <a:p>
            <a:pPr indent="0">
              <a:lnSpc>
                <a:spcPct val="90000"/>
              </a:lnSpc>
              <a:spcBef>
                <a:spcPts val="1001"/>
              </a:spcBef>
              <a:buNone/>
              <a:tabLst>
                <a:tab pos="0" algn="l"/>
              </a:tabLst>
            </a:pPr>
            <a:r>
              <a:rPr lang="en-US" sz="1700" b="1" strike="noStrike" spc="-1">
                <a:solidFill>
                  <a:srgbClr val="FFFFFF"/>
                </a:solidFill>
                <a:latin typeface="Calibri"/>
              </a:rPr>
              <a:t>Alcune considerazioni </a:t>
            </a:r>
            <a:br>
              <a:rPr sz="1700"/>
            </a:br>
            <a:r>
              <a:rPr lang="en-US" sz="1700" b="1" strike="noStrike" spc="-1">
                <a:solidFill>
                  <a:srgbClr val="FFFFFF"/>
                </a:solidFill>
                <a:latin typeface="Calibri"/>
              </a:rPr>
              <a:t>di psicoedagogia</a:t>
            </a:r>
            <a:endParaRPr lang="it-IT" sz="1700" b="0" strike="noStrike" spc="-1">
              <a:solidFill>
                <a:srgbClr val="FFFFFF"/>
              </a:solidFill>
              <a:latin typeface="Arial"/>
            </a:endParaRPr>
          </a:p>
        </p:txBody>
      </p:sp>
      <p:sp>
        <p:nvSpPr>
          <p:cNvPr id="43" name="Sottotitolo 2"/>
          <p:cNvSpPr/>
          <p:nvPr/>
        </p:nvSpPr>
        <p:spPr>
          <a:xfrm>
            <a:off x="1129320" y="594720"/>
            <a:ext cx="685764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a:lnSpc>
                <a:spcPct val="90000"/>
              </a:lnSpc>
              <a:spcBef>
                <a:spcPts val="1001"/>
              </a:spcBef>
              <a:tabLst>
                <a:tab pos="0" algn="l"/>
              </a:tabLst>
            </a:pPr>
            <a:r>
              <a:rPr lang="it-IT" sz="2400" b="1" strike="noStrike" spc="-1">
                <a:solidFill>
                  <a:srgbClr val="01BDD1"/>
                </a:solidFill>
                <a:latin typeface="Courier New"/>
              </a:rPr>
              <a:t>Alessandro Zucchelli</a:t>
            </a:r>
            <a:endParaRPr lang="it-IT" sz="2400" b="0" strike="noStrike" spc="-1">
              <a:solidFill>
                <a:srgbClr val="FFFFFF"/>
              </a:solidFill>
              <a:latin typeface="Arial"/>
            </a:endParaRPr>
          </a:p>
        </p:txBody>
      </p:sp>
      <p:pic>
        <p:nvPicPr>
          <p:cNvPr id="44" name="Immagine 6" descr="Immagine che contiene Viso umano, illustrazione, sorriso, disegno&#10;&#10;Descrizione generata automaticamente"/>
          <p:cNvPicPr/>
          <p:nvPr/>
        </p:nvPicPr>
        <p:blipFill>
          <a:blip r:embed="rId2"/>
          <a:stretch/>
        </p:blipFill>
        <p:spPr>
          <a:xfrm>
            <a:off x="4368240" y="1734840"/>
            <a:ext cx="4571640" cy="40003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Premessa di cautela</a:t>
            </a:r>
            <a:endParaRPr lang="it-IT" sz="2400" b="0" strike="noStrike" spc="-1">
              <a:solidFill>
                <a:srgbClr val="FFFFFF"/>
              </a:solidFill>
              <a:latin typeface="Arial"/>
            </a:endParaRPr>
          </a:p>
        </p:txBody>
      </p:sp>
      <p:sp>
        <p:nvSpPr>
          <p:cNvPr id="46" name="CasellaDiTesto 9"/>
          <p:cNvSpPr/>
          <p:nvPr/>
        </p:nvSpPr>
        <p:spPr>
          <a:xfrm>
            <a:off x="135720" y="973080"/>
            <a:ext cx="4798080" cy="91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Dicono, e qualcuno lo attribuisce a Bernard Show, che lo </a:t>
            </a:r>
            <a:r>
              <a:rPr lang="it-IT" sz="1800" b="0" strike="noStrike" spc="-1">
                <a:solidFill>
                  <a:srgbClr val="FFFF00"/>
                </a:solidFill>
                <a:latin typeface="Calibri"/>
              </a:rPr>
              <a:t>psicologo</a:t>
            </a:r>
            <a:r>
              <a:rPr lang="it-IT" sz="1800" b="0" strike="noStrike" spc="-1">
                <a:solidFill>
                  <a:srgbClr val="FFFFFF"/>
                </a:solidFill>
                <a:latin typeface="Calibri"/>
              </a:rPr>
              <a:t> sia quel signore che,</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47" name="Immagine 46"/>
          <p:cNvPicPr/>
          <p:nvPr/>
        </p:nvPicPr>
        <p:blipFill>
          <a:blip r:embed="rId2"/>
          <a:stretch/>
        </p:blipFill>
        <p:spPr>
          <a:xfrm>
            <a:off x="4933800" y="973080"/>
            <a:ext cx="4141800" cy="4141800"/>
          </a:xfrm>
          <a:prstGeom prst="rect">
            <a:avLst/>
          </a:prstGeom>
          <a:ln w="0">
            <a:noFill/>
          </a:ln>
        </p:spPr>
      </p:pic>
      <p:pic>
        <p:nvPicPr>
          <p:cNvPr id="48" name="Immagine 47"/>
          <p:cNvPicPr/>
          <p:nvPr/>
        </p:nvPicPr>
        <p:blipFill>
          <a:blip r:embed="rId3"/>
          <a:stretch/>
        </p:blipFill>
        <p:spPr>
          <a:xfrm>
            <a:off x="4933800" y="973080"/>
            <a:ext cx="4141800" cy="41418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ottotitolo 3"/>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Premessa di cautela</a:t>
            </a:r>
            <a:endParaRPr lang="it-IT" sz="2400" b="0" strike="noStrike" spc="-1">
              <a:solidFill>
                <a:srgbClr val="FFFFFF"/>
              </a:solidFill>
              <a:latin typeface="Arial"/>
            </a:endParaRPr>
          </a:p>
        </p:txBody>
      </p:sp>
      <p:pic>
        <p:nvPicPr>
          <p:cNvPr id="50" name="Immagine 49"/>
          <p:cNvPicPr/>
          <p:nvPr/>
        </p:nvPicPr>
        <p:blipFill>
          <a:blip r:embed="rId2"/>
          <a:stretch/>
        </p:blipFill>
        <p:spPr>
          <a:xfrm>
            <a:off x="4933800" y="973080"/>
            <a:ext cx="4141800" cy="4141800"/>
          </a:xfrm>
          <a:prstGeom prst="rect">
            <a:avLst/>
          </a:prstGeom>
          <a:ln w="0">
            <a:noFill/>
          </a:ln>
        </p:spPr>
      </p:pic>
      <p:sp>
        <p:nvSpPr>
          <p:cNvPr id="51" name="CasellaDiTesto 5"/>
          <p:cNvSpPr/>
          <p:nvPr/>
        </p:nvSpPr>
        <p:spPr>
          <a:xfrm>
            <a:off x="135720" y="973080"/>
            <a:ext cx="4798080" cy="1461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Dicono, e qualcuno lo attribuisce a Bernard Show, che lo psicologo sia quel signore che, in presenza di una bella donna, </a:t>
            </a:r>
            <a:r>
              <a:rPr lang="it-IT" sz="1800" b="0" strike="noStrike" spc="-1">
                <a:solidFill>
                  <a:srgbClr val="FFFF00"/>
                </a:solidFill>
                <a:latin typeface="Calibri"/>
              </a:rPr>
              <a:t>osservi</a:t>
            </a:r>
            <a:r>
              <a:rPr lang="it-IT" sz="1800" b="0" strike="noStrike" spc="-1">
                <a:solidFill>
                  <a:srgbClr val="FFFFFF"/>
                </a:solidFill>
                <a:latin typeface="Calibri"/>
              </a:rPr>
              <a:t> come si comportino i maschi </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ottotitolo 4"/>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Premessa di cautela</a:t>
            </a:r>
            <a:endParaRPr lang="it-IT" sz="2400" b="0" strike="noStrike" spc="-1">
              <a:solidFill>
                <a:srgbClr val="FFFFFF"/>
              </a:solidFill>
              <a:latin typeface="Arial"/>
            </a:endParaRPr>
          </a:p>
        </p:txBody>
      </p:sp>
      <p:pic>
        <p:nvPicPr>
          <p:cNvPr id="53" name="Immagine 52"/>
          <p:cNvPicPr/>
          <p:nvPr/>
        </p:nvPicPr>
        <p:blipFill>
          <a:blip r:embed="rId2"/>
          <a:stretch/>
        </p:blipFill>
        <p:spPr>
          <a:xfrm>
            <a:off x="4933800" y="973080"/>
            <a:ext cx="4141800" cy="4141800"/>
          </a:xfrm>
          <a:prstGeom prst="rect">
            <a:avLst/>
          </a:prstGeom>
          <a:ln w="0">
            <a:noFill/>
          </a:ln>
        </p:spPr>
      </p:pic>
      <p:sp>
        <p:nvSpPr>
          <p:cNvPr id="54" name="CasellaDiTesto 7"/>
          <p:cNvSpPr/>
          <p:nvPr/>
        </p:nvSpPr>
        <p:spPr>
          <a:xfrm>
            <a:off x="135720" y="973080"/>
            <a:ext cx="4798080" cy="255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Dicono, e qualcuno lo attribuisce a Bernard Show, che lo psicologo sia quel signore che, in presenza di una bella donna, osservi come si comportino i maschi </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Purtroppo è così anche con l’umorismo: </a:t>
            </a:r>
            <a:r>
              <a:rPr lang="it-IT" sz="1800" b="0" strike="noStrike" spc="-1">
                <a:solidFill>
                  <a:srgbClr val="FFFF00"/>
                </a:solidFill>
                <a:latin typeface="Calibri"/>
              </a:rPr>
              <a:t>osservare</a:t>
            </a:r>
            <a:r>
              <a:rPr lang="it-IT" sz="1800" b="0" strike="noStrike" spc="-1">
                <a:solidFill>
                  <a:srgbClr val="FFFFFF"/>
                </a:solidFill>
                <a:latin typeface="Calibri"/>
              </a:rPr>
              <a:t> chi sa far ridere non è necessariamente divertente… </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ottotitolo 1"/>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56" name="CasellaDiTesto 3"/>
          <p:cNvSpPr/>
          <p:nvPr/>
        </p:nvSpPr>
        <p:spPr>
          <a:xfrm>
            <a:off x="135720" y="973080"/>
            <a:ext cx="4798080" cy="91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Il riso è </a:t>
            </a:r>
            <a:r>
              <a:rPr lang="it-IT" sz="1800" b="0" strike="noStrike" spc="-1">
                <a:solidFill>
                  <a:srgbClr val="FFFF00"/>
                </a:solidFill>
                <a:latin typeface="Calibri"/>
              </a:rPr>
              <a:t>tipicamente</a:t>
            </a:r>
            <a:r>
              <a:rPr lang="it-IT" sz="1800" b="0" strike="noStrike" spc="-1">
                <a:solidFill>
                  <a:srgbClr val="FFFFFF"/>
                </a:solidFill>
                <a:latin typeface="Calibri"/>
              </a:rPr>
              <a:t> umano: salvo rare eccezioni, comunque di dubbia interpretazione, non risulta presente negli animali</a:t>
            </a:r>
            <a:endParaRPr lang="it-IT" sz="1800" b="0" strike="noStrike" spc="-1">
              <a:solidFill>
                <a:srgbClr val="FFFFFF"/>
              </a:solidFill>
              <a:latin typeface="Arial"/>
            </a:endParaRPr>
          </a:p>
        </p:txBody>
      </p:sp>
      <p:pic>
        <p:nvPicPr>
          <p:cNvPr id="57" name="Immagine 3" descr="Immagine che contiene mammifero, Razza di cani, zanna, animale domestico&#10;&#10;Descrizione generata automaticamente"/>
          <p:cNvPicPr/>
          <p:nvPr/>
        </p:nvPicPr>
        <p:blipFill>
          <a:blip r:embed="rId2"/>
          <a:stretch/>
        </p:blipFill>
        <p:spPr>
          <a:xfrm>
            <a:off x="4947480" y="705960"/>
            <a:ext cx="4060440" cy="40604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59" name="CasellaDiTesto 9"/>
          <p:cNvSpPr/>
          <p:nvPr/>
        </p:nvSpPr>
        <p:spPr>
          <a:xfrm>
            <a:off x="135720" y="973080"/>
            <a:ext cx="4798080" cy="2010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Il riso è tipicamente umano: salvo rare eccezioni, comunque di dubbia interpretazione, non risulta presente negli animali</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Dal punto di vista fisiologico, il riso naturale viene originato dal </a:t>
            </a:r>
            <a:r>
              <a:rPr lang="it-IT" sz="1800" b="0" strike="noStrike" spc="-1">
                <a:solidFill>
                  <a:srgbClr val="FFFF00"/>
                </a:solidFill>
                <a:latin typeface="Calibri"/>
              </a:rPr>
              <a:t>solletico</a:t>
            </a:r>
            <a:r>
              <a:rPr lang="it-IT" sz="1800" b="0" strike="noStrike" spc="-1">
                <a:solidFill>
                  <a:srgbClr val="FFFFFF"/>
                </a:solidFill>
                <a:latin typeface="Calibri"/>
              </a:rPr>
              <a:t>, che compare nei neonati verso il primo anno di vita</a:t>
            </a:r>
            <a:endParaRPr lang="it-IT" sz="1800" b="0" strike="noStrike" spc="-1">
              <a:solidFill>
                <a:srgbClr val="FFFFFF"/>
              </a:solidFill>
              <a:latin typeface="Arial"/>
            </a:endParaRPr>
          </a:p>
        </p:txBody>
      </p:sp>
      <p:pic>
        <p:nvPicPr>
          <p:cNvPr id="60" name="Immagine 2" descr="Immagine che contiene strumento di scrittura, penna, piuma, foglia&#10;&#10;Descrizione generata automaticamente"/>
          <p:cNvPicPr/>
          <p:nvPr/>
        </p:nvPicPr>
        <p:blipFill>
          <a:blip r:embed="rId2"/>
          <a:stretch/>
        </p:blipFill>
        <p:spPr>
          <a:xfrm>
            <a:off x="5529240" y="2876400"/>
            <a:ext cx="3478680" cy="34786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62" name="CasellaDiTesto 9"/>
          <p:cNvSpPr/>
          <p:nvPr/>
        </p:nvSpPr>
        <p:spPr>
          <a:xfrm>
            <a:off x="135720" y="973080"/>
            <a:ext cx="4798080" cy="3107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Il riso è tipicamente umano: salvo rare eccezioni, comunque di dubbia interpretazione, non risulta presente negli animali</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Dal punto di vista fisiologico, il riso naturale viene originato dal solletico, che compare nei neonati verso il primo anno di vita</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Perché ci sia l’effetto del solletico, occorre che una zona particolarmente </a:t>
            </a:r>
            <a:r>
              <a:rPr lang="it-IT" sz="1800" b="0" strike="noStrike" spc="-1">
                <a:solidFill>
                  <a:srgbClr val="FFFF00"/>
                </a:solidFill>
                <a:latin typeface="Calibri"/>
              </a:rPr>
              <a:t>vulnerabile</a:t>
            </a:r>
            <a:r>
              <a:rPr lang="it-IT" sz="1800" b="0" strike="noStrike" spc="-1">
                <a:solidFill>
                  <a:srgbClr val="FFFFFF"/>
                </a:solidFill>
                <a:latin typeface="Calibri"/>
              </a:rPr>
              <a:t> del corpo venga sfiorata in modo ripetitivo</a:t>
            </a:r>
            <a:endParaRPr lang="it-IT" sz="1800" b="0" strike="noStrike" spc="-1">
              <a:solidFill>
                <a:srgbClr val="FFFFFF"/>
              </a:solidFill>
              <a:latin typeface="Arial"/>
            </a:endParaRPr>
          </a:p>
        </p:txBody>
      </p:sp>
      <p:pic>
        <p:nvPicPr>
          <p:cNvPr id="63" name="Immagine 4" descr="Immagine che contiene clipart, Cartoni animati, cartone animato, illustrazione&#10;&#10;Descrizione generata automaticamente"/>
          <p:cNvPicPr/>
          <p:nvPr/>
        </p:nvPicPr>
        <p:blipFill>
          <a:blip r:embed="rId2"/>
          <a:stretch/>
        </p:blipFill>
        <p:spPr>
          <a:xfrm>
            <a:off x="4572000" y="257040"/>
            <a:ext cx="4571640" cy="4571640"/>
          </a:xfrm>
          <a:prstGeom prst="rect">
            <a:avLst/>
          </a:prstGeom>
          <a:ln w="0">
            <a:noFill/>
          </a:ln>
        </p:spPr>
      </p:pic>
      <p:pic>
        <p:nvPicPr>
          <p:cNvPr id="64" name="Immagine 2" descr="Immagine che contiene strumento di scrittura, penna, piuma, foglia&#10;&#10;Descrizione generata automaticamente"/>
          <p:cNvPicPr/>
          <p:nvPr/>
        </p:nvPicPr>
        <p:blipFill>
          <a:blip r:embed="rId3"/>
          <a:stretch/>
        </p:blipFill>
        <p:spPr>
          <a:xfrm>
            <a:off x="5529240" y="2876400"/>
            <a:ext cx="3478680" cy="34786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66" name="CasellaDiTesto 9"/>
          <p:cNvSpPr/>
          <p:nvPr/>
        </p:nvSpPr>
        <p:spPr>
          <a:xfrm>
            <a:off x="135720" y="973080"/>
            <a:ext cx="4798080" cy="4753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Il riso è tipicamente umano: salvo rare eccezioni, comunque di dubbia interpretazione, non risulta presente negli animali</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Dal punto di vista fisiologico, il riso naturale viene originato dal solletico, che compare nei neonati verso il primo anno di vita</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Perché ci sia l’effetto del solletico, occorre che una zona particolarmente vulnerabile del corpo venga sfiorata in modo ripetitivo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In questo modo viene comunicato al sistema nervoso un </a:t>
            </a:r>
            <a:r>
              <a:rPr lang="it-IT" sz="1800" b="0" strike="noStrike" spc="-1">
                <a:solidFill>
                  <a:srgbClr val="FFFF00"/>
                </a:solidFill>
                <a:latin typeface="Calibri"/>
              </a:rPr>
              <a:t>messaggio</a:t>
            </a:r>
            <a:r>
              <a:rPr lang="it-IT" sz="1800" b="0" strike="noStrike" spc="-1">
                <a:solidFill>
                  <a:srgbClr val="FFFFFF"/>
                </a:solidFill>
                <a:latin typeface="Calibri"/>
              </a:rPr>
              <a:t> che, per un verso </a:t>
            </a:r>
            <a:r>
              <a:rPr lang="it-IT" sz="1800" b="0" strike="noStrike" spc="-1">
                <a:solidFill>
                  <a:srgbClr val="00FFFF"/>
                </a:solidFill>
                <a:latin typeface="Calibri"/>
              </a:rPr>
              <a:t>minaccia, in quanto viene aggredita una zona fragile</a:t>
            </a:r>
            <a:r>
              <a:rPr lang="it-IT" sz="1800" b="0" strike="noStrike" spc="-1">
                <a:solidFill>
                  <a:srgbClr val="FFFFFF"/>
                </a:solidFill>
                <a:latin typeface="Calibri"/>
              </a:rPr>
              <a:t>, e dall’altro </a:t>
            </a:r>
            <a:r>
              <a:rPr lang="it-IT" sz="1800" b="0" strike="noStrike" spc="-1">
                <a:solidFill>
                  <a:srgbClr val="92D050"/>
                </a:solidFill>
                <a:latin typeface="Calibri"/>
              </a:rPr>
              <a:t>tranquillizza, perché la minaccia non viene portata a termine</a:t>
            </a:r>
            <a:endParaRPr lang="it-IT" sz="1800" b="0" strike="noStrike" spc="-1">
              <a:solidFill>
                <a:srgbClr val="FFFFFF"/>
              </a:solidFill>
              <a:latin typeface="Arial"/>
            </a:endParaRPr>
          </a:p>
        </p:txBody>
      </p:sp>
      <p:pic>
        <p:nvPicPr>
          <p:cNvPr id="67" name="Immagine 4" descr="Immagine che contiene clipart, Cartoni animati, cartone animato, illustrazione&#10;&#10;Descrizione generata automaticamente"/>
          <p:cNvPicPr/>
          <p:nvPr/>
        </p:nvPicPr>
        <p:blipFill>
          <a:blip r:embed="rId2"/>
          <a:stretch/>
        </p:blipFill>
        <p:spPr>
          <a:xfrm>
            <a:off x="4572000" y="257040"/>
            <a:ext cx="4571640" cy="4571640"/>
          </a:xfrm>
          <a:prstGeom prst="rect">
            <a:avLst/>
          </a:prstGeom>
          <a:ln w="0">
            <a:noFill/>
          </a:ln>
        </p:spPr>
      </p:pic>
      <p:pic>
        <p:nvPicPr>
          <p:cNvPr id="68" name="Immagine 2" descr="Immagine che contiene strumento di scrittura, penna, piuma, foglia&#10;&#10;Descrizione generata automaticamente"/>
          <p:cNvPicPr/>
          <p:nvPr/>
        </p:nvPicPr>
        <p:blipFill>
          <a:blip r:embed="rId3"/>
          <a:stretch/>
        </p:blipFill>
        <p:spPr>
          <a:xfrm>
            <a:off x="5529240" y="2876400"/>
            <a:ext cx="3478680" cy="34786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70" name="CasellaDiTesto 9"/>
          <p:cNvSpPr/>
          <p:nvPr/>
        </p:nvSpPr>
        <p:spPr>
          <a:xfrm>
            <a:off x="135720" y="973080"/>
            <a:ext cx="4798080" cy="91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La risposta al messaggio di un assalto </a:t>
            </a:r>
            <a:r>
              <a:rPr lang="it-IT" sz="1800" b="0" strike="noStrike" spc="-1">
                <a:solidFill>
                  <a:srgbClr val="FFFF00"/>
                </a:solidFill>
                <a:latin typeface="Calibri"/>
              </a:rPr>
              <a:t>interrotto</a:t>
            </a:r>
            <a:r>
              <a:rPr lang="it-IT" sz="1800" b="0" strike="noStrike" spc="-1">
                <a:solidFill>
                  <a:srgbClr val="FFFFFF"/>
                </a:solidFill>
                <a:latin typeface="Calibri"/>
              </a:rPr>
              <a:t>, diventa quindi un pianto (dovuto all’assalto) ma </a:t>
            </a:r>
            <a:r>
              <a:rPr lang="it-IT" sz="1800" b="0" strike="noStrike" spc="-1">
                <a:solidFill>
                  <a:srgbClr val="FFFF00"/>
                </a:solidFill>
                <a:latin typeface="Calibri"/>
              </a:rPr>
              <a:t>interrotto</a:t>
            </a:r>
            <a:endParaRPr lang="it-IT" sz="1800" b="0" strike="noStrike" spc="-1">
              <a:solidFill>
                <a:srgbClr val="FFFFFF"/>
              </a:solidFill>
              <a:latin typeface="Arial"/>
            </a:endParaRPr>
          </a:p>
        </p:txBody>
      </p:sp>
      <p:pic>
        <p:nvPicPr>
          <p:cNvPr id="71" name="Immagine 4" descr="Immagine che contiene clipart, Cartoni animati, cartone animato, illustrazione&#10;&#10;Descrizione generata automaticamente"/>
          <p:cNvPicPr/>
          <p:nvPr/>
        </p:nvPicPr>
        <p:blipFill>
          <a:blip r:embed="rId2"/>
          <a:stretch/>
        </p:blipFill>
        <p:spPr>
          <a:xfrm>
            <a:off x="4572000" y="257040"/>
            <a:ext cx="4571640" cy="4571640"/>
          </a:xfrm>
          <a:prstGeom prst="rect">
            <a:avLst/>
          </a:prstGeom>
          <a:ln w="0">
            <a:noFill/>
          </a:ln>
        </p:spPr>
      </p:pic>
      <p:pic>
        <p:nvPicPr>
          <p:cNvPr id="72" name="Immagine 2" descr="Immagine che contiene strumento di scrittura, penna, piuma, foglia&#10;&#10;Descrizione generata automaticamente"/>
          <p:cNvPicPr/>
          <p:nvPr/>
        </p:nvPicPr>
        <p:blipFill>
          <a:blip r:embed="rId3"/>
          <a:stretch/>
        </p:blipFill>
        <p:spPr>
          <a:xfrm>
            <a:off x="5529240" y="2876400"/>
            <a:ext cx="3478680" cy="34786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74" name="CasellaDiTesto 9"/>
          <p:cNvSpPr/>
          <p:nvPr/>
        </p:nvSpPr>
        <p:spPr>
          <a:xfrm>
            <a:off x="135720" y="973080"/>
            <a:ext cx="4798080" cy="1736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La risposta al messaggio di un assalto interrotto, diventa quindi un pianto (dovuto all’assalto) ma interrotto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Questo pianto, </a:t>
            </a:r>
            <a:r>
              <a:rPr lang="it-IT" sz="1800" b="0" strike="noStrike" spc="-1">
                <a:solidFill>
                  <a:srgbClr val="FFFF00"/>
                </a:solidFill>
                <a:latin typeface="Calibri"/>
              </a:rPr>
              <a:t>interrotto</a:t>
            </a:r>
            <a:r>
              <a:rPr lang="it-IT" sz="1800" b="0" strike="noStrike" spc="-1">
                <a:solidFill>
                  <a:srgbClr val="FFFFFF"/>
                </a:solidFill>
                <a:latin typeface="Calibri"/>
              </a:rPr>
              <a:t>, prende il nome di «</a:t>
            </a:r>
            <a:r>
              <a:rPr lang="it-IT" sz="1800" b="0" strike="noStrike" spc="-1">
                <a:solidFill>
                  <a:srgbClr val="FFFF00"/>
                </a:solidFill>
                <a:latin typeface="Calibri"/>
              </a:rPr>
              <a:t>riso</a:t>
            </a:r>
            <a:r>
              <a:rPr lang="it-IT" sz="1800" b="0" strike="noStrike" spc="-1">
                <a:solidFill>
                  <a:srgbClr val="FFFFFF"/>
                </a:solidFill>
                <a:latin typeface="Calibri"/>
              </a:rPr>
              <a:t>»</a:t>
            </a:r>
            <a:endParaRPr lang="it-IT" sz="1800" b="0" strike="noStrike" spc="-1">
              <a:solidFill>
                <a:srgbClr val="FFFFFF"/>
              </a:solidFill>
              <a:latin typeface="Arial"/>
            </a:endParaRPr>
          </a:p>
        </p:txBody>
      </p:sp>
      <p:pic>
        <p:nvPicPr>
          <p:cNvPr id="75" name="Immagine 5" descr="Immagine che contiene Viso umano, persona, vestiti, Mento&#10;&#10;Descrizione generata automaticamente"/>
          <p:cNvPicPr/>
          <p:nvPr/>
        </p:nvPicPr>
        <p:blipFill>
          <a:blip r:embed="rId2"/>
          <a:stretch/>
        </p:blipFill>
        <p:spPr>
          <a:xfrm>
            <a:off x="5501160" y="973080"/>
            <a:ext cx="2703240" cy="27032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77" name="CasellaDiTesto 9"/>
          <p:cNvSpPr/>
          <p:nvPr/>
        </p:nvSpPr>
        <p:spPr>
          <a:xfrm>
            <a:off x="135720" y="973080"/>
            <a:ext cx="4798080" cy="283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La risposta al messaggio di un assalto interrotto, diventa quindi un pianto (dovuto all’assalto) ma interrotto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Questi pianto, interrotto, prende il nome di «riso»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Fisiologicamente, il riso consiste in </a:t>
            </a:r>
            <a:r>
              <a:rPr lang="it-IT" sz="1800" b="0" strike="noStrike" spc="-1">
                <a:solidFill>
                  <a:srgbClr val="00FFFF"/>
                </a:solidFill>
                <a:latin typeface="Calibri"/>
              </a:rPr>
              <a:t>un pianto che viene interrotto</a:t>
            </a:r>
            <a:r>
              <a:rPr lang="it-IT" sz="1800" b="0" strike="noStrike" spc="-1">
                <a:solidFill>
                  <a:srgbClr val="FFFFFF"/>
                </a:solidFill>
                <a:latin typeface="Calibri"/>
              </a:rPr>
              <a:t>: nel caso fosse troppo intenso, l’interruzione perde consistenza e «</a:t>
            </a:r>
            <a:r>
              <a:rPr lang="it-IT" sz="1800" b="0" strike="noStrike" spc="-1">
                <a:solidFill>
                  <a:srgbClr val="92D050"/>
                </a:solidFill>
                <a:latin typeface="Calibri"/>
              </a:rPr>
              <a:t>si piange dal gran ridere</a:t>
            </a:r>
            <a:r>
              <a:rPr lang="it-IT" sz="1800" b="0" strike="noStrike" spc="-1">
                <a:solidFill>
                  <a:srgbClr val="FFFFFF"/>
                </a:solidFill>
                <a:latin typeface="Calibri"/>
              </a:rPr>
              <a:t>»</a:t>
            </a:r>
            <a:endParaRPr lang="it-IT" sz="1800" b="0" strike="noStrike" spc="-1">
              <a:solidFill>
                <a:srgbClr val="FFFFFF"/>
              </a:solidFill>
              <a:latin typeface="Arial"/>
            </a:endParaRPr>
          </a:p>
        </p:txBody>
      </p:sp>
      <p:pic>
        <p:nvPicPr>
          <p:cNvPr id="78" name="Immagine 5" descr="Immagine che contiene Viso umano, persona, vestiti, Mento&#10;&#10;Descrizione generata automaticamente"/>
          <p:cNvPicPr/>
          <p:nvPr/>
        </p:nvPicPr>
        <p:blipFill>
          <a:blip r:embed="rId2"/>
          <a:stretch/>
        </p:blipFill>
        <p:spPr>
          <a:xfrm>
            <a:off x="5501160" y="973080"/>
            <a:ext cx="2703240" cy="27032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80" name="CasellaDiTesto 9"/>
          <p:cNvSpPr/>
          <p:nvPr/>
        </p:nvSpPr>
        <p:spPr>
          <a:xfrm>
            <a:off x="135720" y="973080"/>
            <a:ext cx="4798080" cy="283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La risposta al messaggio di un assalto interrotto, diventa quindi un pianto (dovuto all’assalto) ma interrotto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Questi pianto, interrotto, prende il nome di «riso»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Fisiologicamente, il riso consiste in un pianto che viene interrotto: nel caso fosse troppo intenso, l’interruzione perde consistenza e «si piange dal gran ridere»</a:t>
            </a:r>
            <a:endParaRPr lang="it-IT" sz="1800" b="0" strike="noStrike" spc="-1">
              <a:solidFill>
                <a:srgbClr val="FFFFFF"/>
              </a:solidFill>
              <a:latin typeface="Arial"/>
            </a:endParaRPr>
          </a:p>
        </p:txBody>
      </p:sp>
      <p:pic>
        <p:nvPicPr>
          <p:cNvPr id="81" name="Immagine 2" descr="Immagine che contiene cartone animato, illustrazione, clipart, disegno&#10;&#10;Descrizione generata automaticamente"/>
          <p:cNvPicPr/>
          <p:nvPr/>
        </p:nvPicPr>
        <p:blipFill>
          <a:blip r:embed="rId2"/>
          <a:stretch/>
        </p:blipFill>
        <p:spPr>
          <a:xfrm>
            <a:off x="5434200" y="178200"/>
            <a:ext cx="3856320" cy="3856320"/>
          </a:xfrm>
          <a:prstGeom prst="rect">
            <a:avLst/>
          </a:prstGeom>
          <a:ln w="0">
            <a:noFill/>
          </a:ln>
        </p:spPr>
      </p:pic>
      <p:sp>
        <p:nvSpPr>
          <p:cNvPr id="82" name="CasellaDiTesto 6"/>
          <p:cNvSpPr/>
          <p:nvPr/>
        </p:nvSpPr>
        <p:spPr>
          <a:xfrm>
            <a:off x="135720" y="4297680"/>
            <a:ext cx="8872200" cy="63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Anche dal punto di vista </a:t>
            </a:r>
            <a:r>
              <a:rPr lang="it-IT" sz="1800" b="0" strike="noStrike" spc="-1">
                <a:solidFill>
                  <a:srgbClr val="FFFF00"/>
                </a:solidFill>
                <a:latin typeface="Calibri"/>
              </a:rPr>
              <a:t>biologico</a:t>
            </a:r>
            <a:r>
              <a:rPr lang="it-IT" sz="1800" b="0" strike="noStrike" spc="-1">
                <a:solidFill>
                  <a:srgbClr val="FFFFFF"/>
                </a:solidFill>
                <a:latin typeface="Calibri"/>
              </a:rPr>
              <a:t>, il riso ha la forma del pianto e, come tale, comporta la secrezione delle </a:t>
            </a:r>
            <a:r>
              <a:rPr lang="it-IT" sz="1800" b="0" i="1" strike="noStrike" spc="-1">
                <a:solidFill>
                  <a:srgbClr val="FFFF00"/>
                </a:solidFill>
                <a:latin typeface="Calibri"/>
              </a:rPr>
              <a:t>encefaline</a:t>
            </a:r>
            <a:r>
              <a:rPr lang="it-IT" sz="1800" b="0" strike="noStrike" spc="-1">
                <a:solidFill>
                  <a:srgbClr val="FFFFFF"/>
                </a:solidFill>
                <a:latin typeface="Calibri"/>
              </a:rPr>
              <a:t>, i </a:t>
            </a:r>
            <a:r>
              <a:rPr lang="it-IT" sz="1800" b="0" strike="noStrike" spc="-1">
                <a:solidFill>
                  <a:srgbClr val="00FFFF"/>
                </a:solidFill>
                <a:latin typeface="Calibri"/>
              </a:rPr>
              <a:t>neuromediatori</a:t>
            </a:r>
            <a:r>
              <a:rPr lang="it-IT" sz="1800" b="0" strike="noStrike" spc="-1">
                <a:solidFill>
                  <a:srgbClr val="FFFFFF"/>
                </a:solidFill>
                <a:latin typeface="Calibri"/>
              </a:rPr>
              <a:t> che presiedono all’anestesia ed al benessere</a:t>
            </a: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84" name="CasellaDiTesto 9"/>
          <p:cNvSpPr/>
          <p:nvPr/>
        </p:nvSpPr>
        <p:spPr>
          <a:xfrm>
            <a:off x="135720" y="973080"/>
            <a:ext cx="4798080" cy="283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La risposta al messaggio di un assalto interrotto, diventa quindi un pianto (dovuto all’assalto) ma interrotto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Questi pianto, interrotto, prende il nome di «riso»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Fisiologicamente, il riso consiste in un pianto che viene interrotto: nel caso fosse troppo intenso, l’interruzione perde consistenza e «si piange dal gran ridere»</a:t>
            </a:r>
            <a:endParaRPr lang="it-IT" sz="1800" b="0" strike="noStrike" spc="-1">
              <a:solidFill>
                <a:srgbClr val="FFFFFF"/>
              </a:solidFill>
              <a:latin typeface="Arial"/>
            </a:endParaRPr>
          </a:p>
        </p:txBody>
      </p:sp>
      <p:pic>
        <p:nvPicPr>
          <p:cNvPr id="85" name="Immagine 2" descr="Immagine che contiene cartone animato, illustrazione, clipart, disegno&#10;&#10;Descrizione generata automaticamente"/>
          <p:cNvPicPr/>
          <p:nvPr/>
        </p:nvPicPr>
        <p:blipFill>
          <a:blip r:embed="rId2"/>
          <a:stretch/>
        </p:blipFill>
        <p:spPr>
          <a:xfrm>
            <a:off x="5434200" y="178200"/>
            <a:ext cx="3856320" cy="3856320"/>
          </a:xfrm>
          <a:prstGeom prst="rect">
            <a:avLst/>
          </a:prstGeom>
          <a:ln w="0">
            <a:noFill/>
          </a:ln>
        </p:spPr>
      </p:pic>
      <p:sp>
        <p:nvSpPr>
          <p:cNvPr id="86" name="CasellaDiTesto 6"/>
          <p:cNvSpPr/>
          <p:nvPr/>
        </p:nvSpPr>
        <p:spPr>
          <a:xfrm>
            <a:off x="135720" y="4297680"/>
            <a:ext cx="8872200" cy="1461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Anche dal punto di vista biologico, il riso ha la forma del pianto e, come tale, comporta la secrezione delle </a:t>
            </a:r>
            <a:r>
              <a:rPr lang="it-IT" sz="1800" b="0" i="1" strike="noStrike" spc="-1">
                <a:solidFill>
                  <a:srgbClr val="AFABAB"/>
                </a:solidFill>
                <a:latin typeface="Calibri"/>
              </a:rPr>
              <a:t>encefaline</a:t>
            </a:r>
            <a:r>
              <a:rPr lang="it-IT" sz="1800" b="0" strike="noStrike" spc="-1">
                <a:solidFill>
                  <a:srgbClr val="AFABAB"/>
                </a:solidFill>
                <a:latin typeface="Calibri"/>
              </a:rPr>
              <a:t>, i neuromediatori che presiedono all’anestesia ed al benessere</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Dopo un bel pianto ci si sente </a:t>
            </a:r>
            <a:r>
              <a:rPr lang="it-IT" sz="1800" b="0" strike="noStrike" spc="-1">
                <a:solidFill>
                  <a:srgbClr val="FFFF00"/>
                </a:solidFill>
                <a:latin typeface="Calibri"/>
              </a:rPr>
              <a:t>leggeri</a:t>
            </a:r>
            <a:r>
              <a:rPr lang="it-IT" sz="1800" b="0" strike="noStrike" spc="-1">
                <a:solidFill>
                  <a:srgbClr val="FFFFFF"/>
                </a:solidFill>
                <a:latin typeface="Calibri"/>
              </a:rPr>
              <a:t>, proprio in conseguenza alle encefaline, e lo stesso avviene in seguito ad una buona risata: è noto che «</a:t>
            </a:r>
            <a:r>
              <a:rPr lang="it-IT" sz="1800" b="0" strike="noStrike" spc="-1">
                <a:solidFill>
                  <a:srgbClr val="FFFF00"/>
                </a:solidFill>
                <a:latin typeface="Calibri"/>
              </a:rPr>
              <a:t>il riso fa buon sangue</a:t>
            </a:r>
            <a:r>
              <a:rPr lang="it-IT" sz="1800" b="0" strike="noStrike" spc="-1">
                <a:solidFill>
                  <a:srgbClr val="FFFFFF"/>
                </a:solidFill>
                <a:latin typeface="Calibri"/>
              </a:rPr>
              <a:t>»</a:t>
            </a: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88" name="CasellaDiTesto 9"/>
          <p:cNvSpPr/>
          <p:nvPr/>
        </p:nvSpPr>
        <p:spPr>
          <a:xfrm>
            <a:off x="135720" y="973080"/>
            <a:ext cx="479808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Negli animali, il solletico non produce il riso, bensì la </a:t>
            </a:r>
            <a:r>
              <a:rPr lang="it-IT" sz="1800" b="0" strike="noStrike" spc="-1">
                <a:solidFill>
                  <a:srgbClr val="FFFF00"/>
                </a:solidFill>
                <a:latin typeface="Calibri"/>
              </a:rPr>
              <a:t>sensazione di protezione</a:t>
            </a:r>
            <a:r>
              <a:rPr lang="it-IT" sz="1800" b="0" strike="noStrike" spc="-1">
                <a:solidFill>
                  <a:srgbClr val="FFFFFF"/>
                </a:solidFill>
                <a:latin typeface="Calibri"/>
              </a:rPr>
              <a:t>: l’interruzione dell’assalto nelle zone vulnerabili induce il messaggio di </a:t>
            </a:r>
            <a:r>
              <a:rPr lang="it-IT" sz="1800" b="0" strike="noStrike" spc="-1">
                <a:solidFill>
                  <a:srgbClr val="FFFF00"/>
                </a:solidFill>
                <a:latin typeface="Calibri"/>
              </a:rPr>
              <a:t>negazione</a:t>
            </a:r>
            <a:r>
              <a:rPr lang="it-IT" sz="1800" b="0" strike="noStrike" spc="-1">
                <a:solidFill>
                  <a:srgbClr val="FFFFFF"/>
                </a:solidFill>
                <a:latin typeface="Calibri"/>
              </a:rPr>
              <a:t> dell’assalto, e quindi di intenzione di </a:t>
            </a:r>
            <a:r>
              <a:rPr lang="it-IT" sz="1800" b="0" strike="noStrike" spc="-1">
                <a:solidFill>
                  <a:srgbClr val="FFFF00"/>
                </a:solidFill>
                <a:latin typeface="Calibri"/>
              </a:rPr>
              <a:t>alleanza</a:t>
            </a:r>
            <a:r>
              <a:rPr lang="it-IT" sz="1800" b="0" strike="noStrike" spc="-1">
                <a:solidFill>
                  <a:srgbClr val="FFFFFF"/>
                </a:solidFill>
                <a:latin typeface="Calibri"/>
              </a:rPr>
              <a:t>.</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È noto, infatti, l’effetto dei </a:t>
            </a:r>
            <a:r>
              <a:rPr lang="it-IT" sz="1800" b="0" i="1" strike="noStrike" spc="-1">
                <a:solidFill>
                  <a:srgbClr val="FFFFFF"/>
                </a:solidFill>
                <a:latin typeface="Calibri"/>
              </a:rPr>
              <a:t>grattini</a:t>
            </a:r>
            <a:r>
              <a:rPr lang="it-IT" sz="1800" b="0" strike="noStrike" spc="-1">
                <a:solidFill>
                  <a:srgbClr val="FFFFFF"/>
                </a:solidFill>
                <a:latin typeface="Calibri"/>
              </a:rPr>
              <a:t> sulla pancia di cani e di gatti</a:t>
            </a:r>
            <a:endParaRPr lang="it-IT" sz="1800" b="0" strike="noStrike" spc="-1">
              <a:solidFill>
                <a:srgbClr val="FFFFFF"/>
              </a:solidFill>
              <a:latin typeface="Arial"/>
            </a:endParaRPr>
          </a:p>
        </p:txBody>
      </p:sp>
      <p:pic>
        <p:nvPicPr>
          <p:cNvPr id="89" name="Immagine 7" descr="Immagine che contiene mammifero, cane, animale domestico, gatto&#10;&#10;Descrizione generata automaticamente"/>
          <p:cNvPicPr/>
          <p:nvPr/>
        </p:nvPicPr>
        <p:blipFill>
          <a:blip r:embed="rId2"/>
          <a:stretch/>
        </p:blipFill>
        <p:spPr>
          <a:xfrm>
            <a:off x="5294160" y="830160"/>
            <a:ext cx="3240720" cy="32407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Fisiologia del riso</a:t>
            </a:r>
            <a:endParaRPr lang="it-IT" sz="2400" b="0" strike="noStrike" spc="-1">
              <a:solidFill>
                <a:srgbClr val="FFFFFF"/>
              </a:solidFill>
              <a:latin typeface="Arial"/>
            </a:endParaRPr>
          </a:p>
        </p:txBody>
      </p:sp>
      <p:sp>
        <p:nvSpPr>
          <p:cNvPr id="91" name="CasellaDiTesto 9"/>
          <p:cNvSpPr/>
          <p:nvPr/>
        </p:nvSpPr>
        <p:spPr>
          <a:xfrm>
            <a:off x="135720" y="973080"/>
            <a:ext cx="4798080" cy="420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Negli animali, il solletico non produce il riso, bensì la sensazione di protezione: l’interruzione dell’assalto nelle zone vulnerabili induce il messaggio di negazione dell’assalto, e quindi di intenzione di alleanza.</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È noto, infatti, l’effetto dei </a:t>
            </a:r>
            <a:r>
              <a:rPr lang="it-IT" sz="1800" b="0" i="1" strike="noStrike" spc="-1">
                <a:solidFill>
                  <a:srgbClr val="AFABAB"/>
                </a:solidFill>
                <a:latin typeface="Calibri"/>
              </a:rPr>
              <a:t>grattini</a:t>
            </a:r>
            <a:r>
              <a:rPr lang="it-IT" sz="1800" b="0" strike="noStrike" spc="-1">
                <a:solidFill>
                  <a:srgbClr val="AFABAB"/>
                </a:solidFill>
                <a:latin typeface="Calibri"/>
              </a:rPr>
              <a:t> sulla pancia di cani e di gatti</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La differente reazione al solletico tra essere umano ed animale, riporta immediatamente ad una questione di </a:t>
            </a:r>
            <a:r>
              <a:rPr lang="it-IT" sz="1800" b="0" strike="noStrike" spc="-1">
                <a:solidFill>
                  <a:srgbClr val="FFFF00"/>
                </a:solidFill>
                <a:latin typeface="Calibri"/>
              </a:rPr>
              <a:t>pensiero</a:t>
            </a:r>
            <a:r>
              <a:rPr lang="it-IT" sz="1800" b="0" strike="noStrike" spc="-1">
                <a:solidFill>
                  <a:srgbClr val="FFFFFF"/>
                </a:solidFill>
                <a:latin typeface="Calibri"/>
              </a:rPr>
              <a:t>: tutti gli Autori concordano sul fatto che la capacità di comprendere l’umorismo passa da un </a:t>
            </a:r>
            <a:r>
              <a:rPr lang="it-IT" sz="1800" b="0" strike="noStrike" spc="-1">
                <a:solidFill>
                  <a:srgbClr val="FFFF00"/>
                </a:solidFill>
                <a:latin typeface="Calibri"/>
              </a:rPr>
              <a:t>buon livello intellettivo</a:t>
            </a:r>
            <a:endParaRPr lang="it-IT" sz="1800" b="0" strike="noStrike" spc="-1">
              <a:solidFill>
                <a:srgbClr val="FFFFFF"/>
              </a:solidFill>
              <a:latin typeface="Arial"/>
            </a:endParaRPr>
          </a:p>
        </p:txBody>
      </p:sp>
      <p:pic>
        <p:nvPicPr>
          <p:cNvPr id="92" name="Immagine 7" descr="Immagine che contiene mammifero, cane, animale domestico, gatto&#10;&#10;Descrizione generata automaticamente"/>
          <p:cNvPicPr/>
          <p:nvPr/>
        </p:nvPicPr>
        <p:blipFill>
          <a:blip r:embed="rId2"/>
          <a:stretch/>
        </p:blipFill>
        <p:spPr>
          <a:xfrm>
            <a:off x="5294160" y="830160"/>
            <a:ext cx="3240720" cy="32407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Panoramica dell’umorismo</a:t>
            </a:r>
            <a:endParaRPr lang="it-IT" sz="2400" b="0" strike="noStrike" spc="-1">
              <a:solidFill>
                <a:srgbClr val="FFFFFF"/>
              </a:solidFill>
              <a:latin typeface="Arial"/>
            </a:endParaRPr>
          </a:p>
        </p:txBody>
      </p:sp>
      <p:sp>
        <p:nvSpPr>
          <p:cNvPr id="94" name="CasellaDiTesto 9"/>
          <p:cNvSpPr/>
          <p:nvPr/>
        </p:nvSpPr>
        <p:spPr>
          <a:xfrm>
            <a:off x="4200840" y="833760"/>
            <a:ext cx="4798080" cy="1461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Una delle primissime manifestazioni del </a:t>
            </a:r>
            <a:r>
              <a:rPr lang="it-IT" sz="1800" b="0" strike="noStrike" spc="-1">
                <a:solidFill>
                  <a:srgbClr val="FFFF00"/>
                </a:solidFill>
                <a:latin typeface="Calibri"/>
              </a:rPr>
              <a:t>riso</a:t>
            </a:r>
            <a:r>
              <a:rPr lang="it-IT" sz="1800" b="0" strike="noStrike" spc="-1">
                <a:solidFill>
                  <a:srgbClr val="FFFFFF"/>
                </a:solidFill>
                <a:latin typeface="Calibri"/>
              </a:rPr>
              <a:t> che non sia determinato dal solletico, ma dalle parole, avviene verso i 2/3 anni, nei bambini che, spesso, </a:t>
            </a:r>
            <a:r>
              <a:rPr lang="it-IT" sz="1800" b="0" strike="noStrike" spc="-1">
                <a:solidFill>
                  <a:srgbClr val="FFFF00"/>
                </a:solidFill>
                <a:latin typeface="Calibri"/>
              </a:rPr>
              <a:t>ripetono</a:t>
            </a:r>
            <a:r>
              <a:rPr lang="it-IT" sz="1800" b="0" strike="noStrike" spc="-1">
                <a:solidFill>
                  <a:srgbClr val="FFFFFF"/>
                </a:solidFill>
                <a:latin typeface="Calibri"/>
              </a:rPr>
              <a:t> ridendo parole riferite agli </a:t>
            </a:r>
            <a:r>
              <a:rPr lang="it-IT" sz="1800" b="0" strike="noStrike" spc="-1">
                <a:solidFill>
                  <a:srgbClr val="FFFF00"/>
                </a:solidFill>
                <a:latin typeface="Calibri"/>
              </a:rPr>
              <a:t>escrementi</a:t>
            </a:r>
            <a:endParaRPr lang="it-IT" sz="1800" b="0" strike="noStrike" spc="-1">
              <a:solidFill>
                <a:srgbClr val="FFFFFF"/>
              </a:solidFill>
              <a:latin typeface="Arial"/>
            </a:endParaRPr>
          </a:p>
        </p:txBody>
      </p:sp>
      <p:pic>
        <p:nvPicPr>
          <p:cNvPr id="95" name="Immagine 2" descr="Immagine che contiene cibo, gelato, dessert, latticino&#10;&#10;Descrizione generata automaticamente"/>
          <p:cNvPicPr/>
          <p:nvPr/>
        </p:nvPicPr>
        <p:blipFill>
          <a:blip r:embed="rId2"/>
          <a:stretch/>
        </p:blipFill>
        <p:spPr>
          <a:xfrm>
            <a:off x="235440" y="924120"/>
            <a:ext cx="4107600" cy="4107600"/>
          </a:xfrm>
          <a:prstGeom prst="rect">
            <a:avLst/>
          </a:prstGeom>
          <a:ln w="0">
            <a:noFill/>
          </a:ln>
        </p:spPr>
      </p:pic>
      <p:sp>
        <p:nvSpPr>
          <p:cNvPr id="96" name="CasellaDiTesto 4"/>
          <p:cNvSpPr/>
          <p:nvPr/>
        </p:nvSpPr>
        <p:spPr>
          <a:xfrm>
            <a:off x="427680" y="4546800"/>
            <a:ext cx="4798080" cy="36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chemeClr val="accent5">
                    <a:lumMod val="60000"/>
                    <a:lumOff val="40000"/>
                  </a:schemeClr>
                </a:solidFill>
                <a:latin typeface="Balloon No2"/>
              </a:rPr>
              <a:t>(la vecchissima «freddura sporca»)</a:t>
            </a: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Panoramica dell’umorismo</a:t>
            </a:r>
            <a:endParaRPr lang="it-IT" sz="2400" b="0" strike="noStrike" spc="-1">
              <a:solidFill>
                <a:srgbClr val="FFFFFF"/>
              </a:solidFill>
              <a:latin typeface="Arial"/>
            </a:endParaRPr>
          </a:p>
        </p:txBody>
      </p:sp>
      <p:sp>
        <p:nvSpPr>
          <p:cNvPr id="98" name="CasellaDiTesto 9"/>
          <p:cNvSpPr/>
          <p:nvPr/>
        </p:nvSpPr>
        <p:spPr>
          <a:xfrm>
            <a:off x="4200840" y="833760"/>
            <a:ext cx="4798080" cy="3656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AFABAB"/>
                </a:solidFill>
                <a:latin typeface="Calibri"/>
              </a:rPr>
              <a:t>Una delle primissime manifestazioni del riso che non sia determinato dal solletico, ma dalle parole, avviene verso i 2/3 anni, nei bambini che, spesso, ripetono ridendo parole riferite agli escrementi</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Questa risposta col riso rimane spesso presente anche da adulti, tanto per argomenti di genere </a:t>
            </a:r>
            <a:r>
              <a:rPr lang="it-IT" sz="1800" b="0" strike="noStrike" spc="-1">
                <a:solidFill>
                  <a:srgbClr val="FFFF00"/>
                </a:solidFill>
                <a:latin typeface="Calibri"/>
              </a:rPr>
              <a:t>anale</a:t>
            </a:r>
            <a:r>
              <a:rPr lang="it-IT" sz="1800" b="0" strike="noStrike" spc="-1">
                <a:solidFill>
                  <a:srgbClr val="FFFFFF"/>
                </a:solidFill>
                <a:latin typeface="Calibri"/>
              </a:rPr>
              <a:t> che per quelli di genere </a:t>
            </a:r>
            <a:r>
              <a:rPr lang="it-IT" sz="1800" b="0" strike="noStrike" spc="-1">
                <a:solidFill>
                  <a:srgbClr val="FFFF00"/>
                </a:solidFill>
                <a:latin typeface="Calibri"/>
              </a:rPr>
              <a:t>fallico</a:t>
            </a:r>
            <a:r>
              <a:rPr lang="it-IT" sz="1800" b="0" strike="noStrike" spc="-1">
                <a:solidFill>
                  <a:srgbClr val="FFFFFF"/>
                </a:solidFill>
                <a:latin typeface="Calibri"/>
              </a:rPr>
              <a:t>, e comunque </a:t>
            </a:r>
            <a:r>
              <a:rPr lang="it-IT" sz="1800" b="0" strike="noStrike" spc="-1">
                <a:solidFill>
                  <a:srgbClr val="FFFF00"/>
                </a:solidFill>
                <a:latin typeface="Calibri"/>
              </a:rPr>
              <a:t>vietati</a:t>
            </a:r>
            <a:r>
              <a:rPr lang="it-IT" sz="1800" b="0" strike="noStrike" spc="-1">
                <a:solidFill>
                  <a:srgbClr val="FFFFFF"/>
                </a:solidFill>
                <a:latin typeface="Calibri"/>
              </a:rPr>
              <a:t>. </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In assenza di </a:t>
            </a:r>
            <a:r>
              <a:rPr lang="it-IT" sz="1800" b="0" strike="noStrike" spc="-1">
                <a:solidFill>
                  <a:srgbClr val="00FFFF"/>
                </a:solidFill>
                <a:latin typeface="Calibri"/>
              </a:rPr>
              <a:t>proibizioni</a:t>
            </a:r>
            <a:r>
              <a:rPr lang="it-IT" sz="1800" b="0" strike="noStrike" spc="-1">
                <a:solidFill>
                  <a:srgbClr val="FFFFFF"/>
                </a:solidFill>
                <a:latin typeface="Calibri"/>
              </a:rPr>
              <a:t> non compare il riso, tanto che il gastroenterologo o il ginecologo non ridono durante lo svolgimento della professione</a:t>
            </a:r>
            <a:endParaRPr lang="it-IT" sz="1800" b="0" strike="noStrike" spc="-1">
              <a:solidFill>
                <a:srgbClr val="FFFFFF"/>
              </a:solidFill>
              <a:latin typeface="Arial"/>
            </a:endParaRPr>
          </a:p>
        </p:txBody>
      </p:sp>
      <p:pic>
        <p:nvPicPr>
          <p:cNvPr id="99" name="Immagine 2" descr="Immagine che contiene cibo, gelato, dessert, latticino&#10;&#10;Descrizione generata automaticamente"/>
          <p:cNvPicPr/>
          <p:nvPr/>
        </p:nvPicPr>
        <p:blipFill>
          <a:blip r:embed="rId2"/>
          <a:stretch/>
        </p:blipFill>
        <p:spPr>
          <a:xfrm>
            <a:off x="235440" y="924120"/>
            <a:ext cx="4107600" cy="4107600"/>
          </a:xfrm>
          <a:prstGeom prst="rect">
            <a:avLst/>
          </a:prstGeom>
          <a:ln w="0">
            <a:noFill/>
          </a:ln>
        </p:spPr>
      </p:pic>
      <p:sp>
        <p:nvSpPr>
          <p:cNvPr id="100" name="CasellaDiTesto 4"/>
          <p:cNvSpPr/>
          <p:nvPr/>
        </p:nvSpPr>
        <p:spPr>
          <a:xfrm>
            <a:off x="427680" y="4546800"/>
            <a:ext cx="4798080" cy="36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chemeClr val="accent5">
                    <a:lumMod val="60000"/>
                    <a:lumOff val="40000"/>
                  </a:schemeClr>
                </a:solidFill>
                <a:latin typeface="Balloon No2"/>
              </a:rPr>
              <a:t>(la vecchissima «freddura sporca»)</a:t>
            </a: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Panoramica dell’umorismo</a:t>
            </a:r>
            <a:endParaRPr lang="it-IT" sz="2400" b="0" strike="noStrike" spc="-1">
              <a:solidFill>
                <a:srgbClr val="FFFFFF"/>
              </a:solidFill>
              <a:latin typeface="Arial"/>
            </a:endParaRPr>
          </a:p>
        </p:txBody>
      </p:sp>
      <p:sp>
        <p:nvSpPr>
          <p:cNvPr id="102" name="CasellaDiTesto 9"/>
          <p:cNvSpPr/>
          <p:nvPr/>
        </p:nvSpPr>
        <p:spPr>
          <a:xfrm>
            <a:off x="4200840" y="833760"/>
            <a:ext cx="4798080" cy="585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AFABAB"/>
                </a:solidFill>
                <a:latin typeface="Calibri"/>
              </a:rPr>
              <a:t>Una delle primissime manifestazioni del riso che non sia determinato dal solletico, ma dalle parole, avviene verso i 2/3 anni, nei bambini che, spesso, ripetono ridendo parole riferite agli escrementi</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AFABAB"/>
                </a:solidFill>
                <a:latin typeface="Calibri"/>
              </a:rPr>
              <a:t>Questa risposta col riso rimane spesso anche da adulti, tanto per argomenti di genere anale che per quelli di genere fallico, e comunque vietati. </a:t>
            </a:r>
            <a:endParaRPr lang="it-IT" sz="1800" b="0" strike="noStrike" spc="-1">
              <a:solidFill>
                <a:srgbClr val="FFFFFF"/>
              </a:solidFill>
              <a:latin typeface="Arial"/>
            </a:endParaRPr>
          </a:p>
          <a:p>
            <a:pPr algn="r">
              <a:lnSpc>
                <a:spcPct val="100000"/>
              </a:lnSpc>
            </a:pPr>
            <a:r>
              <a:rPr lang="it-IT" sz="1800" b="0" strike="noStrike" spc="-1">
                <a:solidFill>
                  <a:srgbClr val="AFABAB"/>
                </a:solidFill>
                <a:latin typeface="Calibri"/>
              </a:rPr>
              <a:t>In assenza di proibizioni non compare il riso, tanto che il gastroenterologo o il ginecologo non ridono durante lo svolgimento della professione</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Un </a:t>
            </a:r>
            <a:r>
              <a:rPr lang="it-IT" sz="1800" b="0" strike="noStrike" spc="-1">
                <a:solidFill>
                  <a:srgbClr val="FFFF00"/>
                </a:solidFill>
                <a:latin typeface="Calibri"/>
              </a:rPr>
              <a:t>secondo</a:t>
            </a:r>
            <a:r>
              <a:rPr lang="it-IT" sz="1800" b="0" strike="noStrike" spc="-1">
                <a:solidFill>
                  <a:srgbClr val="FFFFFF"/>
                </a:solidFill>
                <a:latin typeface="Calibri"/>
              </a:rPr>
              <a:t> livello di umorismo, che compare per iscritto qualche secolo prima di Cristo, tanto in </a:t>
            </a:r>
            <a:r>
              <a:rPr lang="it-IT" sz="1800" b="0" strike="noStrike" spc="-1">
                <a:solidFill>
                  <a:srgbClr val="FFFF00"/>
                </a:solidFill>
                <a:latin typeface="Calibri"/>
              </a:rPr>
              <a:t>India</a:t>
            </a:r>
            <a:r>
              <a:rPr lang="it-IT" sz="1800" b="0" strike="noStrike" spc="-1">
                <a:solidFill>
                  <a:srgbClr val="FFFFFF"/>
                </a:solidFill>
                <a:latin typeface="Calibri"/>
              </a:rPr>
              <a:t> (</a:t>
            </a:r>
            <a:r>
              <a:rPr lang="it-IT" sz="1800" b="0" i="1" strike="noStrike" spc="-1">
                <a:solidFill>
                  <a:srgbClr val="FFFFFF"/>
                </a:solidFill>
                <a:latin typeface="Calibri"/>
              </a:rPr>
              <a:t>Panchatantra</a:t>
            </a:r>
            <a:r>
              <a:rPr lang="it-IT" sz="1800" b="0" strike="noStrike" spc="-1">
                <a:solidFill>
                  <a:srgbClr val="FFFFFF"/>
                </a:solidFill>
                <a:latin typeface="Calibri"/>
              </a:rPr>
              <a:t> – 200 a.C.) che in </a:t>
            </a:r>
            <a:r>
              <a:rPr lang="it-IT" sz="1800" b="0" strike="noStrike" spc="-1">
                <a:solidFill>
                  <a:srgbClr val="FFFF00"/>
                </a:solidFill>
                <a:latin typeface="Calibri"/>
              </a:rPr>
              <a:t>Grecia</a:t>
            </a:r>
            <a:r>
              <a:rPr lang="it-IT" sz="1800" b="0" strike="noStrike" spc="-1">
                <a:solidFill>
                  <a:srgbClr val="FFFFFF"/>
                </a:solidFill>
                <a:latin typeface="Calibri"/>
              </a:rPr>
              <a:t> (</a:t>
            </a:r>
            <a:r>
              <a:rPr lang="it-IT" sz="1800" b="0" i="1" strike="noStrike" spc="-1">
                <a:solidFill>
                  <a:srgbClr val="FFFFFF"/>
                </a:solidFill>
                <a:latin typeface="Calibri"/>
              </a:rPr>
              <a:t>Gli Acarnesi</a:t>
            </a:r>
            <a:r>
              <a:rPr lang="it-IT" sz="1800" b="0" strike="noStrike" spc="-1">
                <a:solidFill>
                  <a:srgbClr val="FFFFFF"/>
                </a:solidFill>
                <a:latin typeface="Calibri"/>
              </a:rPr>
              <a:t>, di Aristofane, V secolo a.C.) riguarda lo </a:t>
            </a:r>
            <a:r>
              <a:rPr lang="it-IT" sz="1800" b="0" strike="noStrike" spc="-1">
                <a:solidFill>
                  <a:srgbClr val="FFFF00"/>
                </a:solidFill>
                <a:latin typeface="Calibri"/>
              </a:rPr>
              <a:t>scherzo</a:t>
            </a:r>
            <a:r>
              <a:rPr lang="it-IT" sz="1800" b="0" strike="noStrike" spc="-1">
                <a:solidFill>
                  <a:srgbClr val="FFFFFF"/>
                </a:solidFill>
                <a:latin typeface="Calibri"/>
              </a:rPr>
              <a:t>. </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Le prime «barzellette» per quanto ci è consentito recuperare, compaiono come </a:t>
            </a:r>
            <a:r>
              <a:rPr lang="it-IT" sz="1800" b="0" strike="noStrike" spc="-1">
                <a:solidFill>
                  <a:srgbClr val="FFFF00"/>
                </a:solidFill>
                <a:latin typeface="Calibri"/>
              </a:rPr>
              <a:t>racconti</a:t>
            </a:r>
            <a:r>
              <a:rPr lang="it-IT" sz="1800" b="0" strike="noStrike" spc="-1">
                <a:solidFill>
                  <a:srgbClr val="FFFFFF"/>
                </a:solidFill>
                <a:latin typeface="Calibri"/>
              </a:rPr>
              <a:t> dove </a:t>
            </a:r>
            <a:r>
              <a:rPr lang="it-IT" sz="1800" b="0" strike="noStrike" spc="-1">
                <a:solidFill>
                  <a:srgbClr val="00FFFF"/>
                </a:solidFill>
                <a:latin typeface="Calibri"/>
              </a:rPr>
              <a:t>qualcuno viene preso in giro</a:t>
            </a:r>
            <a:endParaRPr lang="it-IT" sz="1800" b="0" strike="noStrike" spc="-1">
              <a:solidFill>
                <a:srgbClr val="FFFFFF"/>
              </a:solidFill>
              <a:latin typeface="Arial"/>
            </a:endParaRPr>
          </a:p>
        </p:txBody>
      </p:sp>
      <p:pic>
        <p:nvPicPr>
          <p:cNvPr id="103" name="Immagine 11" descr="Immagine che contiene testo, Cartoni animati, narrativa, illustrazione&#10;&#10;Descrizione generata automaticamente"/>
          <p:cNvPicPr/>
          <p:nvPr/>
        </p:nvPicPr>
        <p:blipFill>
          <a:blip r:embed="rId2"/>
          <a:stretch/>
        </p:blipFill>
        <p:spPr>
          <a:xfrm>
            <a:off x="-123840" y="937800"/>
            <a:ext cx="4324320" cy="53406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Panoramica dell’umorismo</a:t>
            </a:r>
            <a:endParaRPr lang="it-IT" sz="2400" b="0" strike="noStrike" spc="-1">
              <a:solidFill>
                <a:srgbClr val="FFFFFF"/>
              </a:solidFill>
              <a:latin typeface="Arial"/>
            </a:endParaRPr>
          </a:p>
        </p:txBody>
      </p:sp>
      <p:sp>
        <p:nvSpPr>
          <p:cNvPr id="105" name="CasellaDiTesto 9"/>
          <p:cNvSpPr/>
          <p:nvPr/>
        </p:nvSpPr>
        <p:spPr>
          <a:xfrm>
            <a:off x="4200840" y="833760"/>
            <a:ext cx="479808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La </a:t>
            </a:r>
            <a:r>
              <a:rPr lang="it-IT" sz="1800" b="0" strike="noStrike" spc="-1">
                <a:solidFill>
                  <a:srgbClr val="FFFF00"/>
                </a:solidFill>
                <a:latin typeface="Calibri"/>
              </a:rPr>
              <a:t>barzelletta</a:t>
            </a:r>
            <a:r>
              <a:rPr lang="it-IT" sz="1800" b="0" strike="noStrike" spc="-1">
                <a:solidFill>
                  <a:srgbClr val="FFFFFF"/>
                </a:solidFill>
                <a:latin typeface="Calibri"/>
              </a:rPr>
              <a:t> vera e propria, come per altro la </a:t>
            </a:r>
            <a:r>
              <a:rPr lang="it-IT" sz="1800" b="0" strike="noStrike" spc="-1">
                <a:solidFill>
                  <a:srgbClr val="FFFF00"/>
                </a:solidFill>
                <a:latin typeface="Calibri"/>
              </a:rPr>
              <a:t>vignetta</a:t>
            </a:r>
            <a:r>
              <a:rPr lang="it-IT" sz="1800" b="0" strike="noStrike" spc="-1">
                <a:solidFill>
                  <a:srgbClr val="FFFFFF"/>
                </a:solidFill>
                <a:latin typeface="Calibri"/>
              </a:rPr>
              <a:t> umoristica, devono aspettare che ci siano i mezzi per </a:t>
            </a:r>
            <a:r>
              <a:rPr lang="it-IT" sz="1800" b="0" strike="noStrike" spc="-1">
                <a:solidFill>
                  <a:srgbClr val="FFFF00"/>
                </a:solidFill>
                <a:latin typeface="Calibri"/>
              </a:rPr>
              <a:t>diffonderle</a:t>
            </a:r>
            <a:r>
              <a:rPr lang="it-IT" sz="1800" b="0" strike="noStrike" spc="-1">
                <a:solidFill>
                  <a:srgbClr val="FFFFFF"/>
                </a:solidFill>
                <a:latin typeface="Calibri"/>
              </a:rPr>
              <a:t>: da una parte occorre che </a:t>
            </a:r>
            <a:r>
              <a:rPr lang="it-IT" sz="1800" b="0" strike="noStrike" spc="-1">
                <a:solidFill>
                  <a:srgbClr val="FFFF00"/>
                </a:solidFill>
                <a:latin typeface="Calibri"/>
              </a:rPr>
              <a:t>costi poco </a:t>
            </a:r>
            <a:r>
              <a:rPr lang="it-IT" sz="1800" b="0" strike="noStrike" spc="-1">
                <a:solidFill>
                  <a:srgbClr val="FFFFFF"/>
                </a:solidFill>
                <a:latin typeface="Calibri"/>
              </a:rPr>
              <a:t>stamparle, e dall’altra serve che siano in molti a </a:t>
            </a:r>
            <a:r>
              <a:rPr lang="it-IT" sz="1800" b="0" strike="noStrike" spc="-1">
                <a:solidFill>
                  <a:srgbClr val="FFFF00"/>
                </a:solidFill>
                <a:latin typeface="Calibri"/>
              </a:rPr>
              <a:t>saper leggere</a:t>
            </a:r>
            <a:r>
              <a:rPr lang="it-IT" sz="1800" b="0" strike="noStrike" spc="-1">
                <a:solidFill>
                  <a:srgbClr val="FFFFFF"/>
                </a:solidFill>
                <a:latin typeface="Calibri"/>
              </a:rPr>
              <a:t>.</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Per questo, il fenomeno umoristico prende piede verso il </a:t>
            </a:r>
            <a:r>
              <a:rPr lang="it-IT" sz="1800" b="0" strike="noStrike" spc="-1">
                <a:solidFill>
                  <a:srgbClr val="FFFF00"/>
                </a:solidFill>
                <a:latin typeface="Calibri"/>
              </a:rPr>
              <a:t>secolo XIX</a:t>
            </a:r>
            <a:r>
              <a:rPr lang="it-IT" sz="1800" b="0" strike="noStrike" spc="-1">
                <a:solidFill>
                  <a:srgbClr val="FFFFFF"/>
                </a:solidFill>
                <a:latin typeface="Calibri"/>
              </a:rPr>
              <a:t>, con la diffusione della </a:t>
            </a:r>
            <a:r>
              <a:rPr lang="it-IT" sz="1800" b="0" strike="noStrike" spc="-1">
                <a:solidFill>
                  <a:srgbClr val="FFFF00"/>
                </a:solidFill>
                <a:latin typeface="Calibri"/>
              </a:rPr>
              <a:t>scuola</a:t>
            </a:r>
            <a:endParaRPr lang="it-IT" sz="1800" b="0" strike="noStrike" spc="-1">
              <a:solidFill>
                <a:srgbClr val="FFFFFF"/>
              </a:solidFill>
              <a:latin typeface="Arial"/>
            </a:endParaRPr>
          </a:p>
        </p:txBody>
      </p:sp>
      <p:pic>
        <p:nvPicPr>
          <p:cNvPr id="106" name="Immagine 5" descr="Immagine che contiene Viso umano, persona, giornale, vestiti&#10;&#10;Descrizione generata automaticamente"/>
          <p:cNvPicPr/>
          <p:nvPr/>
        </p:nvPicPr>
        <p:blipFill>
          <a:blip r:embed="rId2"/>
          <a:stretch/>
        </p:blipFill>
        <p:spPr>
          <a:xfrm>
            <a:off x="-287280" y="1744920"/>
            <a:ext cx="5112720" cy="51127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Panoramica dell’umorismo</a:t>
            </a:r>
            <a:endParaRPr lang="it-IT" sz="2400" b="0" strike="noStrike" spc="-1">
              <a:solidFill>
                <a:srgbClr val="FFFFFF"/>
              </a:solidFill>
              <a:latin typeface="Arial"/>
            </a:endParaRPr>
          </a:p>
        </p:txBody>
      </p:sp>
      <p:sp>
        <p:nvSpPr>
          <p:cNvPr id="108" name="CasellaDiTesto 9"/>
          <p:cNvSpPr/>
          <p:nvPr/>
        </p:nvSpPr>
        <p:spPr>
          <a:xfrm>
            <a:off x="4083120" y="824760"/>
            <a:ext cx="4915800" cy="3382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AFABAB"/>
                </a:solidFill>
                <a:latin typeface="Calibri"/>
              </a:rPr>
              <a:t>La barzelletta vera e propria, come per altro la vignetta umoristica, devono aspettare che ci siano i mezzi per diffonderle: da una parte occorre che costi poco stamparle, e dall’altra serve che siano in molti a saper leggere.</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AFABAB"/>
                </a:solidFill>
                <a:latin typeface="Calibri"/>
              </a:rPr>
              <a:t>Per questo, il fenomeno umoristico prende piede verso il secolo XIX, con la diffusione della scuola</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Nel mondo, per quanto possibile trovare con una ricerca </a:t>
            </a:r>
            <a:r>
              <a:rPr lang="it-IT" sz="1800" b="0" strike="noStrike" spc="-1">
                <a:solidFill>
                  <a:srgbClr val="FFFF00"/>
                </a:solidFill>
                <a:latin typeface="Calibri"/>
              </a:rPr>
              <a:t>artigianale</a:t>
            </a:r>
            <a:r>
              <a:rPr lang="it-IT" sz="1800" b="0" strike="noStrike" spc="-1">
                <a:solidFill>
                  <a:srgbClr val="FFFFFF"/>
                </a:solidFill>
                <a:latin typeface="Calibri"/>
              </a:rPr>
              <a:t> come la mia, l’umorismo si differenzia </a:t>
            </a:r>
            <a:r>
              <a:rPr lang="it-IT" sz="1800" b="0" strike="noStrike" spc="-1">
                <a:solidFill>
                  <a:srgbClr val="FFFF00"/>
                </a:solidFill>
                <a:latin typeface="Calibri"/>
              </a:rPr>
              <a:t>poco</a:t>
            </a:r>
            <a:r>
              <a:rPr lang="it-IT" sz="1800" b="0" strike="noStrike" spc="-1">
                <a:solidFill>
                  <a:srgbClr val="FFFFFF"/>
                </a:solidFill>
                <a:latin typeface="Calibri"/>
              </a:rPr>
              <a:t>.</a:t>
            </a:r>
            <a:endParaRPr lang="it-IT" sz="1800" b="0" strike="noStrike" spc="-1">
              <a:solidFill>
                <a:srgbClr val="FFFFFF"/>
              </a:solidFill>
              <a:latin typeface="Arial"/>
            </a:endParaRPr>
          </a:p>
        </p:txBody>
      </p:sp>
      <p:pic>
        <p:nvPicPr>
          <p:cNvPr id="109" name="Picture 2" descr="un mappamondo che ride, su sfondo nero"/>
          <p:cNvPicPr/>
          <p:nvPr/>
        </p:nvPicPr>
        <p:blipFill>
          <a:blip r:embed="rId2"/>
          <a:stretch/>
        </p:blipFill>
        <p:spPr>
          <a:xfrm>
            <a:off x="-988920" y="1665720"/>
            <a:ext cx="5191920" cy="51919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Panoramica dell’umorismo</a:t>
            </a:r>
            <a:endParaRPr lang="it-IT" sz="2400" b="0" strike="noStrike" spc="-1">
              <a:solidFill>
                <a:srgbClr val="FFFFFF"/>
              </a:solidFill>
              <a:latin typeface="Arial"/>
            </a:endParaRPr>
          </a:p>
        </p:txBody>
      </p:sp>
      <p:sp>
        <p:nvSpPr>
          <p:cNvPr id="111" name="CasellaDiTesto 9"/>
          <p:cNvSpPr/>
          <p:nvPr/>
        </p:nvSpPr>
        <p:spPr>
          <a:xfrm>
            <a:off x="4074120" y="833760"/>
            <a:ext cx="4915800" cy="4753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L’aspetto più significativo riguarda la </a:t>
            </a:r>
            <a:r>
              <a:rPr lang="it-IT" sz="1800" b="0" strike="noStrike" spc="-1">
                <a:solidFill>
                  <a:srgbClr val="FFFF00"/>
                </a:solidFill>
                <a:latin typeface="Calibri"/>
              </a:rPr>
              <a:t>Cina</a:t>
            </a:r>
            <a:r>
              <a:rPr lang="it-IT" sz="1800" b="0" strike="noStrike" spc="-1">
                <a:solidFill>
                  <a:srgbClr val="FFFFFF"/>
                </a:solidFill>
                <a:latin typeface="Calibri"/>
              </a:rPr>
              <a:t>, dove prevale il </a:t>
            </a:r>
            <a:r>
              <a:rPr lang="it-IT" sz="1800" b="0" strike="noStrike" spc="-1">
                <a:solidFill>
                  <a:srgbClr val="FFFF00"/>
                </a:solidFill>
                <a:latin typeface="Calibri"/>
              </a:rPr>
              <a:t>gioco di parole</a:t>
            </a:r>
            <a:r>
              <a:rPr lang="it-IT" sz="1800" b="0" strike="noStrike" spc="-1">
                <a:solidFill>
                  <a:srgbClr val="FFFFFF"/>
                </a:solidFill>
                <a:latin typeface="Calibri"/>
              </a:rPr>
              <a:t>, dovuto alla costituzione del loro </a:t>
            </a:r>
            <a:r>
              <a:rPr lang="it-IT" sz="1800" b="0" strike="noStrike" spc="-1">
                <a:solidFill>
                  <a:srgbClr val="FFFF00"/>
                </a:solidFill>
                <a:latin typeface="Calibri"/>
              </a:rPr>
              <a:t>linguaggio</a:t>
            </a:r>
            <a:r>
              <a:rPr lang="it-IT" sz="1800" b="0" strike="noStrike" spc="-1">
                <a:solidFill>
                  <a:srgbClr val="FFFFFF"/>
                </a:solidFill>
                <a:latin typeface="Calibri"/>
              </a:rPr>
              <a:t> dove i toni hanno particolare importanza. </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Per esempio, la differenza di toni per la sillaba </a:t>
            </a:r>
            <a:r>
              <a:rPr lang="it-IT" sz="1800" b="1" i="1" strike="noStrike" spc="-1">
                <a:solidFill>
                  <a:srgbClr val="00FFFF"/>
                </a:solidFill>
                <a:latin typeface="Calibri"/>
              </a:rPr>
              <a:t>MA</a:t>
            </a:r>
            <a:r>
              <a:rPr lang="it-IT" sz="1800" b="0" strike="noStrike" spc="-1">
                <a:solidFill>
                  <a:srgbClr val="FFFFFF"/>
                </a:solidFill>
                <a:latin typeface="Calibri"/>
              </a:rPr>
              <a:t> comporta i seguenti significati</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a:t>
            </a:r>
            <a:endParaRPr lang="it-IT" sz="1800" b="0" strike="noStrike" spc="-1">
              <a:solidFill>
                <a:srgbClr val="FFFFFF"/>
              </a:solidFill>
              <a:latin typeface="Arial"/>
            </a:endParaRPr>
          </a:p>
          <a:p>
            <a:pPr marL="343080" indent="-343080">
              <a:lnSpc>
                <a:spcPct val="100000"/>
              </a:lnSpc>
              <a:buClr>
                <a:srgbClr val="FFFF00"/>
              </a:buClr>
              <a:buFont typeface="StarSymbol"/>
              <a:buAutoNum type="arabicPeriod"/>
              <a:tabLst>
                <a:tab pos="457200" algn="l"/>
              </a:tabLst>
            </a:pPr>
            <a:r>
              <a:rPr lang="it-IT" sz="1800" b="0" strike="noStrike" spc="-1">
                <a:solidFill>
                  <a:srgbClr val="FFFF00"/>
                </a:solidFill>
                <a:latin typeface="Calibri"/>
                <a:ea typeface="Calibri"/>
              </a:rPr>
              <a:t>Mā (tono 1): può significare "mamma" o "cavallo" a seconda del contesto.</a:t>
            </a:r>
            <a:endParaRPr lang="it-IT" sz="1800" b="0" strike="noStrike" spc="-1">
              <a:solidFill>
                <a:srgbClr val="FFFFFF"/>
              </a:solidFill>
              <a:latin typeface="Arial"/>
            </a:endParaRPr>
          </a:p>
          <a:p>
            <a:pPr marL="343080" indent="-343080">
              <a:lnSpc>
                <a:spcPct val="100000"/>
              </a:lnSpc>
              <a:buClr>
                <a:srgbClr val="00FFFF"/>
              </a:buClr>
              <a:buFont typeface="StarSymbol"/>
              <a:buAutoNum type="arabicPeriod"/>
              <a:tabLst>
                <a:tab pos="457200" algn="l"/>
              </a:tabLst>
            </a:pPr>
            <a:r>
              <a:rPr lang="it-IT" sz="1800" b="0" strike="noStrike" spc="-1">
                <a:solidFill>
                  <a:srgbClr val="00FFFF"/>
                </a:solidFill>
                <a:latin typeface="Calibri"/>
                <a:ea typeface="Calibri"/>
              </a:rPr>
              <a:t>Má (tono 2): può significare "canapa" o "narciso" a seconda del contesto.</a:t>
            </a:r>
            <a:endParaRPr lang="it-IT" sz="1800" b="0" strike="noStrike" spc="-1">
              <a:solidFill>
                <a:srgbClr val="FFFFFF"/>
              </a:solidFill>
              <a:latin typeface="Arial"/>
            </a:endParaRPr>
          </a:p>
          <a:p>
            <a:pPr marL="343080" indent="-343080">
              <a:lnSpc>
                <a:spcPct val="100000"/>
              </a:lnSpc>
              <a:buClr>
                <a:srgbClr val="FFFF00"/>
              </a:buClr>
              <a:buFont typeface="StarSymbol"/>
              <a:buAutoNum type="arabicPeriod"/>
              <a:tabLst>
                <a:tab pos="457200" algn="l"/>
              </a:tabLst>
            </a:pPr>
            <a:r>
              <a:rPr lang="it-IT" sz="1800" b="0" strike="noStrike" spc="-1">
                <a:solidFill>
                  <a:srgbClr val="FFFF00"/>
                </a:solidFill>
                <a:latin typeface="Calibri"/>
                <a:ea typeface="Calibri"/>
              </a:rPr>
              <a:t>Mǎ (tono 3): significa "cavallo".</a:t>
            </a:r>
            <a:endParaRPr lang="it-IT" sz="1800" b="0" strike="noStrike" spc="-1">
              <a:solidFill>
                <a:srgbClr val="FFFFFF"/>
              </a:solidFill>
              <a:latin typeface="Arial"/>
            </a:endParaRPr>
          </a:p>
          <a:p>
            <a:pPr marL="343080" indent="-343080">
              <a:lnSpc>
                <a:spcPct val="100000"/>
              </a:lnSpc>
              <a:buClr>
                <a:srgbClr val="00FFFF"/>
              </a:buClr>
              <a:buFont typeface="StarSymbol"/>
              <a:buAutoNum type="arabicPeriod"/>
              <a:tabLst>
                <a:tab pos="457200" algn="l"/>
              </a:tabLst>
            </a:pPr>
            <a:r>
              <a:rPr lang="it-IT" sz="1800" b="0" strike="noStrike" spc="-1">
                <a:solidFill>
                  <a:srgbClr val="00FFFF"/>
                </a:solidFill>
                <a:latin typeface="Calibri"/>
                <a:ea typeface="Calibri"/>
              </a:rPr>
              <a:t>Mà (tono 4): significa "rimproverare" o "gridare".</a:t>
            </a:r>
            <a:endParaRPr lang="it-IT" sz="1800" b="0" strike="noStrike" spc="-1">
              <a:solidFill>
                <a:srgbClr val="FFFFFF"/>
              </a:solidFill>
              <a:latin typeface="Arial"/>
            </a:endParaRPr>
          </a:p>
          <a:p>
            <a:pPr>
              <a:lnSpc>
                <a:spcPct val="100000"/>
              </a:lnSpc>
              <a:tabLst>
                <a:tab pos="457200" algn="l"/>
              </a:tabLst>
            </a:pPr>
            <a:endParaRPr lang="it-IT" sz="1800" b="0" strike="noStrike" spc="-1">
              <a:solidFill>
                <a:srgbClr val="FFFFFF"/>
              </a:solidFill>
              <a:latin typeface="Arial"/>
            </a:endParaRPr>
          </a:p>
          <a:p>
            <a:pPr>
              <a:lnSpc>
                <a:spcPct val="100000"/>
              </a:lnSpc>
              <a:tabLst>
                <a:tab pos="457200" algn="l"/>
              </a:tabLst>
            </a:pPr>
            <a:endParaRPr lang="it-IT" sz="1800" b="0" strike="noStrike" spc="-1">
              <a:solidFill>
                <a:srgbClr val="FFFFFF"/>
              </a:solidFill>
              <a:latin typeface="Arial"/>
            </a:endParaRPr>
          </a:p>
          <a:p>
            <a:pPr>
              <a:lnSpc>
                <a:spcPct val="100000"/>
              </a:lnSpc>
              <a:tabLst>
                <a:tab pos="457200" algn="l"/>
              </a:tabLst>
            </a:pPr>
            <a:r>
              <a:rPr lang="it-IT" sz="1800" b="0" i="1" strike="noStrike" spc="-1">
                <a:solidFill>
                  <a:srgbClr val="F2F2F2"/>
                </a:solidFill>
                <a:latin typeface="Calibri"/>
                <a:ea typeface="Calibri"/>
              </a:rPr>
              <a:t>(una cavamma ed un narciso che rimprovera)</a:t>
            </a:r>
            <a:endParaRPr lang="it-IT" sz="1800" b="0" strike="noStrike" spc="-1">
              <a:solidFill>
                <a:srgbClr val="FFFFFF"/>
              </a:solidFill>
              <a:latin typeface="Arial"/>
            </a:endParaRPr>
          </a:p>
        </p:txBody>
      </p:sp>
      <p:pic>
        <p:nvPicPr>
          <p:cNvPr id="112" name="Picture 2" descr="a mother who has the face of a horse who holds the newborn in her arms, sfondo nero"/>
          <p:cNvPicPr/>
          <p:nvPr/>
        </p:nvPicPr>
        <p:blipFill>
          <a:blip r:embed="rId2"/>
          <a:stretch/>
        </p:blipFill>
        <p:spPr>
          <a:xfrm>
            <a:off x="427680" y="833760"/>
            <a:ext cx="3048480" cy="3048480"/>
          </a:xfrm>
          <a:prstGeom prst="rect">
            <a:avLst/>
          </a:prstGeom>
          <a:ln w="0">
            <a:noFill/>
          </a:ln>
        </p:spPr>
      </p:pic>
      <p:pic>
        <p:nvPicPr>
          <p:cNvPr id="113" name="Picture 4" descr="un narciso arrabbiatissimo, sfondo nero"/>
          <p:cNvPicPr/>
          <p:nvPr/>
        </p:nvPicPr>
        <p:blipFill>
          <a:blip r:embed="rId3"/>
          <a:stretch/>
        </p:blipFill>
        <p:spPr>
          <a:xfrm>
            <a:off x="1303560" y="4135680"/>
            <a:ext cx="2625120" cy="26251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Panoramica dell’umorismo</a:t>
            </a:r>
            <a:endParaRPr lang="it-IT" sz="2400" b="0" strike="noStrike" spc="-1">
              <a:solidFill>
                <a:srgbClr val="FFFFFF"/>
              </a:solidFill>
              <a:latin typeface="Arial"/>
            </a:endParaRPr>
          </a:p>
        </p:txBody>
      </p:sp>
      <p:sp>
        <p:nvSpPr>
          <p:cNvPr id="115" name="CasellaDiTesto 9"/>
          <p:cNvSpPr/>
          <p:nvPr/>
        </p:nvSpPr>
        <p:spPr>
          <a:xfrm>
            <a:off x="4074120" y="2155680"/>
            <a:ext cx="4915800" cy="283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Per il resto, non ho trovato differenze significative negli altri paesi.</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Ho preso in considerazione la Corea, l’India il Giappone, il Pakistan e la Russia. </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Per farlo, ho chiesto al Traduttore di Google di scrivermi la parola «</a:t>
            </a:r>
            <a:r>
              <a:rPr lang="it-IT" sz="1800" b="0" strike="noStrike" spc="-1">
                <a:solidFill>
                  <a:srgbClr val="FFFF00"/>
                </a:solidFill>
                <a:latin typeface="Calibri"/>
              </a:rPr>
              <a:t>barzelletta</a:t>
            </a:r>
            <a:r>
              <a:rPr lang="it-IT" sz="1800" b="0" strike="noStrike" spc="-1">
                <a:solidFill>
                  <a:srgbClr val="FFFFFF"/>
                </a:solidFill>
                <a:latin typeface="Calibri"/>
              </a:rPr>
              <a:t>» nel linguaggio della nazione scelta, poi ho incollato questa parola nella </a:t>
            </a:r>
            <a:r>
              <a:rPr lang="it-IT" sz="1800" b="0" strike="noStrike" spc="-1">
                <a:solidFill>
                  <a:srgbClr val="FFFF00"/>
                </a:solidFill>
                <a:latin typeface="Calibri"/>
              </a:rPr>
              <a:t>ricerca</a:t>
            </a:r>
            <a:r>
              <a:rPr lang="it-IT" sz="1800" b="0" strike="noStrike" spc="-1">
                <a:solidFill>
                  <a:srgbClr val="FFFFFF"/>
                </a:solidFill>
                <a:latin typeface="Calibri"/>
              </a:rPr>
              <a:t> di Google, e mi sono fatto tradurre i risultati.</a:t>
            </a:r>
            <a:endParaRPr lang="it-IT" sz="1800" b="0" strike="noStrike" spc="-1">
              <a:solidFill>
                <a:srgbClr val="FFFFFF"/>
              </a:solidFill>
              <a:latin typeface="Arial"/>
            </a:endParaRPr>
          </a:p>
        </p:txBody>
      </p:sp>
      <p:pic>
        <p:nvPicPr>
          <p:cNvPr id="116" name="Picture 2" descr="un pupazzo a forma di computer che sfoglia un dizionario"/>
          <p:cNvPicPr/>
          <p:nvPr/>
        </p:nvPicPr>
        <p:blipFill>
          <a:blip r:embed="rId2"/>
          <a:stretch/>
        </p:blipFill>
        <p:spPr>
          <a:xfrm>
            <a:off x="154080" y="1509120"/>
            <a:ext cx="3839400" cy="38394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Il ruolo del pensiero</a:t>
            </a:r>
            <a:endParaRPr lang="it-IT" sz="2400" b="0" strike="noStrike" spc="-1">
              <a:solidFill>
                <a:srgbClr val="FFFFFF"/>
              </a:solidFill>
              <a:latin typeface="Arial"/>
            </a:endParaRPr>
          </a:p>
        </p:txBody>
      </p:sp>
      <p:sp>
        <p:nvSpPr>
          <p:cNvPr id="118" name="CasellaDiTesto 9"/>
          <p:cNvSpPr/>
          <p:nvPr/>
        </p:nvSpPr>
        <p:spPr>
          <a:xfrm>
            <a:off x="36360" y="1937160"/>
            <a:ext cx="4915800" cy="283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Tutti gli Autori concordano nel collegare l’umorismo all’</a:t>
            </a:r>
            <a:r>
              <a:rPr lang="it-IT" sz="1800" b="0" strike="noStrike" spc="-1">
                <a:solidFill>
                  <a:srgbClr val="FFFF00"/>
                </a:solidFill>
                <a:latin typeface="Calibri"/>
              </a:rPr>
              <a:t>intelligenza</a:t>
            </a:r>
            <a:r>
              <a:rPr lang="it-IT" sz="1800" b="0" strike="noStrike" spc="-1">
                <a:solidFill>
                  <a:srgbClr val="FFFFFF"/>
                </a:solidFill>
                <a:latin typeface="Calibri"/>
              </a:rPr>
              <a:t>, ma nessuno spiega il motivo per cui, da una presunta </a:t>
            </a:r>
            <a:r>
              <a:rPr lang="it-IT" sz="1800" b="0" strike="noStrike" spc="-1">
                <a:solidFill>
                  <a:srgbClr val="FFFF00"/>
                </a:solidFill>
                <a:latin typeface="Calibri"/>
              </a:rPr>
              <a:t>incongruenza</a:t>
            </a:r>
            <a:r>
              <a:rPr lang="it-IT" sz="1800" b="0" strike="noStrike" spc="-1">
                <a:solidFill>
                  <a:srgbClr val="FFFFFF"/>
                </a:solidFill>
                <a:latin typeface="Calibri"/>
              </a:rPr>
              <a:t> logica, si debba passare al riso e non piuttosto, alla denuncia dell’</a:t>
            </a:r>
            <a:r>
              <a:rPr lang="it-IT" sz="1800" b="0" strike="noStrike" spc="-1">
                <a:solidFill>
                  <a:srgbClr val="FFFF00"/>
                </a:solidFill>
                <a:latin typeface="Calibri"/>
              </a:rPr>
              <a:t>errore</a:t>
            </a:r>
            <a:r>
              <a:rPr lang="it-IT" sz="1800" b="0" strike="noStrike" spc="-1">
                <a:solidFill>
                  <a:srgbClr val="FFFFFF"/>
                </a:solidFill>
                <a:latin typeface="Calibri"/>
              </a:rPr>
              <a:t>.</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Per questo, propongo l’</a:t>
            </a:r>
            <a:r>
              <a:rPr lang="it-IT" sz="1800" b="0" strike="noStrike" spc="-1">
                <a:solidFill>
                  <a:srgbClr val="FFFF00"/>
                </a:solidFill>
                <a:latin typeface="Calibri"/>
              </a:rPr>
              <a:t>esame</a:t>
            </a:r>
            <a:r>
              <a:rPr lang="it-IT" sz="1800" b="0" strike="noStrike" spc="-1">
                <a:solidFill>
                  <a:srgbClr val="FFFFFF"/>
                </a:solidFill>
                <a:latin typeface="Calibri"/>
              </a:rPr>
              <a:t> di qualche barzelletta, anche se questo vuol dire </a:t>
            </a:r>
            <a:r>
              <a:rPr lang="it-IT" sz="1800" b="0" strike="noStrike" spc="-1">
                <a:solidFill>
                  <a:srgbClr val="00FFFF"/>
                </a:solidFill>
                <a:latin typeface="Calibri"/>
              </a:rPr>
              <a:t>ucciderle</a:t>
            </a:r>
            <a:r>
              <a:rPr lang="it-IT" sz="1800" b="0" strike="noStrike" spc="-1">
                <a:solidFill>
                  <a:srgbClr val="FFFFFF"/>
                </a:solidFill>
                <a:latin typeface="Calibri"/>
              </a:rPr>
              <a:t>, per capire qualcosa di più sul </a:t>
            </a:r>
            <a:r>
              <a:rPr lang="it-IT" sz="1800" b="0" strike="noStrike" spc="-1">
                <a:solidFill>
                  <a:srgbClr val="FFFF00"/>
                </a:solidFill>
                <a:latin typeface="Calibri"/>
              </a:rPr>
              <a:t>percorso</a:t>
            </a:r>
            <a:r>
              <a:rPr lang="it-IT" sz="1800" b="0" strike="noStrike" spc="-1">
                <a:solidFill>
                  <a:srgbClr val="FFFFFF"/>
                </a:solidFill>
                <a:latin typeface="Calibri"/>
              </a:rPr>
              <a:t> del pensiero</a:t>
            </a:r>
            <a:endParaRPr lang="it-IT" sz="1800" b="0" strike="noStrike" spc="-1">
              <a:solidFill>
                <a:srgbClr val="FFFFFF"/>
              </a:solidFill>
              <a:latin typeface="Arial"/>
            </a:endParaRPr>
          </a:p>
        </p:txBody>
      </p:sp>
      <p:pic>
        <p:nvPicPr>
          <p:cNvPr id="119" name="Picture 2" descr="un autobus a due piani che cerca di passare sotto un ponte basso"/>
          <p:cNvPicPr/>
          <p:nvPr/>
        </p:nvPicPr>
        <p:blipFill>
          <a:blip r:embed="rId2"/>
          <a:stretch/>
        </p:blipFill>
        <p:spPr>
          <a:xfrm>
            <a:off x="4952160" y="1371960"/>
            <a:ext cx="3992400" cy="39924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Il ruolo del pensiero</a:t>
            </a:r>
            <a:endParaRPr lang="it-IT" sz="2400" b="0" strike="noStrike" spc="-1">
              <a:solidFill>
                <a:srgbClr val="FFFFFF"/>
              </a:solidFill>
              <a:latin typeface="Arial"/>
            </a:endParaRPr>
          </a:p>
        </p:txBody>
      </p:sp>
      <p:sp>
        <p:nvSpPr>
          <p:cNvPr id="121" name="CasellaDiTesto 9"/>
          <p:cNvSpPr/>
          <p:nvPr/>
        </p:nvSpPr>
        <p:spPr>
          <a:xfrm>
            <a:off x="36360" y="1937160"/>
            <a:ext cx="4915800" cy="3107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00"/>
                </a:solidFill>
                <a:latin typeface="Calibri"/>
              </a:rPr>
              <a:t>1° esempio.</a:t>
            </a:r>
            <a:endParaRPr lang="it-IT" sz="1800" b="0" strike="noStrike" spc="-1">
              <a:solidFill>
                <a:srgbClr val="FFFFFF"/>
              </a:solidFill>
              <a:latin typeface="Arial"/>
            </a:endParaRPr>
          </a:p>
          <a:p>
            <a:pPr>
              <a:lnSpc>
                <a:spcPct val="100000"/>
              </a:lnSpc>
            </a:pPr>
            <a:r>
              <a:rPr lang="it-IT" sz="1800" b="0" strike="noStrike" spc="-1">
                <a:solidFill>
                  <a:srgbClr val="00FFFF"/>
                </a:solidFill>
                <a:latin typeface="Calibri"/>
              </a:rPr>
              <a:t>Lo psicologo che dice al collega: - «mio figlio si trova bene con il suo complesso»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La condizione della reazione sta nella </a:t>
            </a:r>
            <a:r>
              <a:rPr lang="it-IT" sz="1800" b="0" strike="noStrike" spc="-1">
                <a:solidFill>
                  <a:srgbClr val="FFFF00"/>
                </a:solidFill>
                <a:latin typeface="Calibri"/>
              </a:rPr>
              <a:t>professione</a:t>
            </a:r>
            <a:r>
              <a:rPr lang="it-IT" sz="1800" b="0" strike="noStrike" spc="-1">
                <a:solidFill>
                  <a:srgbClr val="FFFFFF"/>
                </a:solidFill>
                <a:latin typeface="Calibri"/>
              </a:rPr>
              <a:t> del padre: se fosse un avvocato, a dichiararlo, il riso non avrebbe senso.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Siamo di fronte ad un «</a:t>
            </a:r>
            <a:r>
              <a:rPr lang="it-IT" sz="1800" b="0" strike="noStrike" spc="-1">
                <a:solidFill>
                  <a:srgbClr val="FFFF00"/>
                </a:solidFill>
                <a:latin typeface="Calibri"/>
              </a:rPr>
              <a:t>gioco di parole</a:t>
            </a:r>
            <a:r>
              <a:rPr lang="it-IT" sz="1800" b="0" strike="noStrike" spc="-1">
                <a:solidFill>
                  <a:srgbClr val="FFFFFF"/>
                </a:solidFill>
                <a:latin typeface="Calibri"/>
              </a:rPr>
              <a:t>», uno dei generi più diffusi, che usa il doppio significato della parola «</a:t>
            </a:r>
            <a:r>
              <a:rPr lang="it-IT" sz="1800" b="0" strike="noStrike" spc="-1">
                <a:solidFill>
                  <a:srgbClr val="00FFFF"/>
                </a:solidFill>
                <a:latin typeface="Calibri"/>
              </a:rPr>
              <a:t>complesso</a:t>
            </a:r>
            <a:r>
              <a:rPr lang="it-IT" sz="1800" b="0" strike="noStrike" spc="-1">
                <a:solidFill>
                  <a:srgbClr val="FFFFFF"/>
                </a:solidFill>
                <a:latin typeface="Calibri"/>
              </a:rPr>
              <a:t>»</a:t>
            </a:r>
            <a:endParaRPr lang="it-IT" sz="1800" b="0" strike="noStrike" spc="-1">
              <a:solidFill>
                <a:srgbClr val="FFFFFF"/>
              </a:solidFill>
              <a:latin typeface="Arial"/>
            </a:endParaRPr>
          </a:p>
        </p:txBody>
      </p:sp>
      <p:pic>
        <p:nvPicPr>
          <p:cNvPr id="122" name="Immagine 2" descr="Immagine che contiene schizzo, vestiti, calzature, uomo&#10;&#10;Descrizione generata automaticamente"/>
          <p:cNvPicPr/>
          <p:nvPr/>
        </p:nvPicPr>
        <p:blipFill>
          <a:blip r:embed="rId2"/>
          <a:stretch/>
        </p:blipFill>
        <p:spPr>
          <a:xfrm>
            <a:off x="4909320" y="2250000"/>
            <a:ext cx="4198320" cy="27198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Il ruolo del pensiero</a:t>
            </a:r>
            <a:endParaRPr lang="it-IT" sz="2400" b="0" strike="noStrike" spc="-1">
              <a:solidFill>
                <a:srgbClr val="FFFFFF"/>
              </a:solidFill>
              <a:latin typeface="Arial"/>
            </a:endParaRPr>
          </a:p>
        </p:txBody>
      </p:sp>
      <p:sp>
        <p:nvSpPr>
          <p:cNvPr id="124" name="CasellaDiTesto 9"/>
          <p:cNvSpPr/>
          <p:nvPr/>
        </p:nvSpPr>
        <p:spPr>
          <a:xfrm>
            <a:off x="69480" y="1400760"/>
            <a:ext cx="4915800" cy="420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00"/>
                </a:solidFill>
                <a:latin typeface="Calibri"/>
              </a:rPr>
              <a:t>2° esempio.</a:t>
            </a:r>
            <a:endParaRPr lang="it-IT" sz="1800" b="0" strike="noStrike" spc="-1">
              <a:solidFill>
                <a:srgbClr val="FFFFFF"/>
              </a:solidFill>
              <a:latin typeface="Arial"/>
            </a:endParaRPr>
          </a:p>
          <a:p>
            <a:pPr>
              <a:lnSpc>
                <a:spcPct val="100000"/>
              </a:lnSpc>
            </a:pPr>
            <a:r>
              <a:rPr lang="it-IT" sz="1800" b="0" i="1" strike="noStrike" spc="-1">
                <a:solidFill>
                  <a:srgbClr val="00FFFF"/>
                </a:solidFill>
                <a:latin typeface="Calibri"/>
                <a:ea typeface="Calibri"/>
              </a:rPr>
              <a:t>- «tre anni fa, a Natale, vacanze a Cortina, mia moglie è rimasta incinta!» </a:t>
            </a:r>
            <a:endParaRPr lang="it-IT" sz="1800" b="0" strike="noStrike" spc="-1">
              <a:solidFill>
                <a:srgbClr val="FFFFFF"/>
              </a:solidFill>
              <a:latin typeface="Arial"/>
            </a:endParaRPr>
          </a:p>
          <a:p>
            <a:pPr>
              <a:lnSpc>
                <a:spcPct val="100000"/>
              </a:lnSpc>
            </a:pPr>
            <a:r>
              <a:rPr lang="it-IT" sz="1800" b="0" i="1" strike="noStrike" spc="-1">
                <a:solidFill>
                  <a:srgbClr val="00FFFF"/>
                </a:solidFill>
                <a:latin typeface="Calibri"/>
                <a:ea typeface="Calibri"/>
              </a:rPr>
              <a:t>- «caspita!» </a:t>
            </a:r>
            <a:endParaRPr lang="it-IT" sz="1800" b="0" strike="noStrike" spc="-1">
              <a:solidFill>
                <a:srgbClr val="FFFFFF"/>
              </a:solidFill>
              <a:latin typeface="Arial"/>
            </a:endParaRPr>
          </a:p>
          <a:p>
            <a:pPr>
              <a:lnSpc>
                <a:spcPct val="100000"/>
              </a:lnSpc>
            </a:pPr>
            <a:r>
              <a:rPr lang="it-IT" sz="1800" b="0" i="1" strike="noStrike" spc="-1">
                <a:solidFill>
                  <a:srgbClr val="00FFFF"/>
                </a:solidFill>
                <a:latin typeface="Calibri"/>
                <a:ea typeface="Calibri"/>
              </a:rPr>
              <a:t>- «e due anni fa, a Natale, vacanze a Sestriere, mia moglie è rimasta incinta!» </a:t>
            </a:r>
            <a:endParaRPr lang="it-IT" sz="1800" b="0" strike="noStrike" spc="-1">
              <a:solidFill>
                <a:srgbClr val="FFFFFF"/>
              </a:solidFill>
              <a:latin typeface="Arial"/>
            </a:endParaRPr>
          </a:p>
          <a:p>
            <a:pPr>
              <a:lnSpc>
                <a:spcPct val="100000"/>
              </a:lnSpc>
            </a:pPr>
            <a:r>
              <a:rPr lang="it-IT" sz="1800" b="0" i="1" strike="noStrike" spc="-1">
                <a:solidFill>
                  <a:srgbClr val="00FFFF"/>
                </a:solidFill>
                <a:latin typeface="Calibri"/>
                <a:ea typeface="Calibri"/>
              </a:rPr>
              <a:t>- «accipicchia!» </a:t>
            </a:r>
            <a:endParaRPr lang="it-IT" sz="1800" b="0" strike="noStrike" spc="-1">
              <a:solidFill>
                <a:srgbClr val="FFFFFF"/>
              </a:solidFill>
              <a:latin typeface="Arial"/>
            </a:endParaRPr>
          </a:p>
          <a:p>
            <a:pPr>
              <a:lnSpc>
                <a:spcPct val="100000"/>
              </a:lnSpc>
            </a:pPr>
            <a:r>
              <a:rPr lang="it-IT" sz="1800" b="0" i="1" strike="noStrike" spc="-1">
                <a:solidFill>
                  <a:srgbClr val="00FFFF"/>
                </a:solidFill>
                <a:latin typeface="Calibri"/>
                <a:ea typeface="Calibri"/>
              </a:rPr>
              <a:t>- «non è finita! L’anno scorso, a Natale, vacanze a Livigno, mia moglie è rimasta incinta!» </a:t>
            </a:r>
            <a:endParaRPr lang="it-IT" sz="1800" b="0" strike="noStrike" spc="-1">
              <a:solidFill>
                <a:srgbClr val="FFFFFF"/>
              </a:solidFill>
              <a:latin typeface="Arial"/>
            </a:endParaRPr>
          </a:p>
          <a:p>
            <a:pPr>
              <a:lnSpc>
                <a:spcPct val="100000"/>
              </a:lnSpc>
            </a:pPr>
            <a:r>
              <a:rPr lang="it-IT" sz="1800" b="0" i="1" strike="noStrike" spc="-1">
                <a:solidFill>
                  <a:srgbClr val="00FFFF"/>
                </a:solidFill>
                <a:latin typeface="Calibri"/>
                <a:ea typeface="Calibri"/>
              </a:rPr>
              <a:t>- «addirittura! E quest’anno, a Natale, ancora in montagna?» </a:t>
            </a:r>
            <a:endParaRPr lang="it-IT" sz="1800" b="0" strike="noStrike" spc="-1">
              <a:solidFill>
                <a:srgbClr val="FFFFFF"/>
              </a:solidFill>
              <a:latin typeface="Arial"/>
            </a:endParaRPr>
          </a:p>
          <a:p>
            <a:pPr>
              <a:lnSpc>
                <a:spcPct val="100000"/>
              </a:lnSpc>
            </a:pPr>
            <a:r>
              <a:rPr lang="it-IT" sz="1800" b="0" i="1" strike="noStrike" spc="-1">
                <a:solidFill>
                  <a:srgbClr val="00FFFF"/>
                </a:solidFill>
                <a:latin typeface="Calibri"/>
                <a:ea typeface="Calibri"/>
              </a:rPr>
              <a:t>- «Sì, ma quest’anno ci vado anch’io!»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ea typeface="Calibri"/>
              </a:rPr>
              <a:t>Come spesso avviene, anche in questo caso è la battuta finale quella che induce al riso</a:t>
            </a:r>
            <a:endParaRPr lang="it-IT" sz="1800" b="0" strike="noStrike" spc="-1">
              <a:solidFill>
                <a:srgbClr val="FFFFFF"/>
              </a:solidFill>
              <a:latin typeface="Arial"/>
            </a:endParaRPr>
          </a:p>
        </p:txBody>
      </p:sp>
      <p:pic>
        <p:nvPicPr>
          <p:cNvPr id="125" name="Picture 2" descr="una donna incinta che scia con un neonato in braccio"/>
          <p:cNvPicPr/>
          <p:nvPr/>
        </p:nvPicPr>
        <p:blipFill>
          <a:blip r:embed="rId2"/>
          <a:stretch/>
        </p:blipFill>
        <p:spPr>
          <a:xfrm>
            <a:off x="5049000" y="1577880"/>
            <a:ext cx="3892680" cy="38926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Il ruolo del pensiero</a:t>
            </a:r>
            <a:endParaRPr lang="it-IT" sz="2400" b="0" strike="noStrike" spc="-1">
              <a:solidFill>
                <a:srgbClr val="FFFFFF"/>
              </a:solidFill>
              <a:latin typeface="Arial"/>
            </a:endParaRPr>
          </a:p>
        </p:txBody>
      </p:sp>
      <p:sp>
        <p:nvSpPr>
          <p:cNvPr id="127" name="CasellaDiTesto 9"/>
          <p:cNvSpPr/>
          <p:nvPr/>
        </p:nvSpPr>
        <p:spPr>
          <a:xfrm>
            <a:off x="69480" y="1400760"/>
            <a:ext cx="4915800" cy="3107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00"/>
                </a:solidFill>
                <a:latin typeface="Calibri"/>
              </a:rPr>
              <a:t>3° esempio.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Un capolavoro senza parole di </a:t>
            </a:r>
            <a:r>
              <a:rPr lang="it-IT" sz="1800" b="0" strike="noStrike" spc="-1">
                <a:solidFill>
                  <a:srgbClr val="00FFFF"/>
                </a:solidFill>
                <a:latin typeface="Calibri"/>
              </a:rPr>
              <a:t>Joaquìn Salvador Lavado Tejòn</a:t>
            </a:r>
            <a:r>
              <a:rPr lang="it-IT" sz="1800" b="0" strike="noStrike" spc="-1">
                <a:solidFill>
                  <a:srgbClr val="FFFFFF"/>
                </a:solidFill>
                <a:latin typeface="Calibri"/>
              </a:rPr>
              <a:t>, meglio noto come </a:t>
            </a:r>
            <a:r>
              <a:rPr lang="it-IT" sz="1800" b="0" strike="noStrike" spc="-1">
                <a:solidFill>
                  <a:srgbClr val="FFFF00"/>
                </a:solidFill>
                <a:latin typeface="Calibri"/>
              </a:rPr>
              <a:t>Quino</a:t>
            </a:r>
            <a:r>
              <a:rPr lang="it-IT" sz="1800" b="0" strike="noStrike" spc="-1">
                <a:solidFill>
                  <a:srgbClr val="FFFFFF"/>
                </a:solidFill>
                <a:latin typeface="Calibri"/>
              </a:rPr>
              <a:t>.</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L’atteggiamento del </a:t>
            </a:r>
            <a:r>
              <a:rPr lang="it-IT" sz="1800" b="0" strike="noStrike" spc="-1">
                <a:solidFill>
                  <a:srgbClr val="FFFF00"/>
                </a:solidFill>
                <a:latin typeface="Calibri"/>
              </a:rPr>
              <a:t>personaggio</a:t>
            </a:r>
            <a:r>
              <a:rPr lang="it-IT" sz="1800" b="0" strike="noStrike" spc="-1">
                <a:solidFill>
                  <a:srgbClr val="FFFFFF"/>
                </a:solidFill>
                <a:latin typeface="Calibri"/>
              </a:rPr>
              <a:t>, e le </a:t>
            </a:r>
            <a:r>
              <a:rPr lang="it-IT" sz="1800" b="0" strike="noStrike" spc="-1">
                <a:solidFill>
                  <a:srgbClr val="FFFF00"/>
                </a:solidFill>
                <a:latin typeface="Calibri"/>
              </a:rPr>
              <a:t>rotaie</a:t>
            </a:r>
            <a:r>
              <a:rPr lang="it-IT" sz="1800" b="0" strike="noStrike" spc="-1">
                <a:solidFill>
                  <a:srgbClr val="FFFFFF"/>
                </a:solidFill>
                <a:latin typeface="Calibri"/>
              </a:rPr>
              <a:t> interrotte, costituiscono il fulcro del messaggio umoristico: se le rotaie fossero intere, o se il personaggio non avesse la valigia, l’umorismo andrebbe in pezzi</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28" name="Immagine 2" descr="Immagine che contiene disegno, schizzo, vestiti, persona&#10;&#10;Descrizione generata automaticamente"/>
          <p:cNvPicPr/>
          <p:nvPr/>
        </p:nvPicPr>
        <p:blipFill>
          <a:blip r:embed="rId2"/>
          <a:stretch/>
        </p:blipFill>
        <p:spPr>
          <a:xfrm>
            <a:off x="4906800" y="808200"/>
            <a:ext cx="3978720" cy="52416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Picture 2" descr="un docente universitario su un'altalena, su sfondo nero"/>
          <p:cNvPicPr/>
          <p:nvPr/>
        </p:nvPicPr>
        <p:blipFill>
          <a:blip r:embed="rId2"/>
          <a:stretch/>
        </p:blipFill>
        <p:spPr>
          <a:xfrm>
            <a:off x="2216880" y="48240"/>
            <a:ext cx="7053480" cy="7053480"/>
          </a:xfrm>
          <a:prstGeom prst="rect">
            <a:avLst/>
          </a:prstGeom>
          <a:ln w="0">
            <a:noFill/>
          </a:ln>
        </p:spPr>
      </p:pic>
      <p:sp>
        <p:nvSpPr>
          <p:cNvPr id="130"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Il ruolo del pensiero</a:t>
            </a:r>
            <a:endParaRPr lang="it-IT" sz="2400" b="0" strike="noStrike" spc="-1">
              <a:solidFill>
                <a:srgbClr val="FFFFFF"/>
              </a:solidFill>
              <a:latin typeface="Arial"/>
            </a:endParaRPr>
          </a:p>
        </p:txBody>
      </p:sp>
      <p:sp>
        <p:nvSpPr>
          <p:cNvPr id="131" name="CasellaDiTesto 9"/>
          <p:cNvSpPr/>
          <p:nvPr/>
        </p:nvSpPr>
        <p:spPr>
          <a:xfrm>
            <a:off x="69480" y="2124720"/>
            <a:ext cx="4067640" cy="1736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Identificati i punti critici, si tratta ora di capire cosa </a:t>
            </a:r>
            <a:r>
              <a:rPr lang="it-IT" sz="1800" b="0" strike="noStrike" spc="-1">
                <a:solidFill>
                  <a:srgbClr val="FFFF00"/>
                </a:solidFill>
                <a:latin typeface="Calibri"/>
              </a:rPr>
              <a:t>succeda</a:t>
            </a:r>
            <a:r>
              <a:rPr lang="it-IT" sz="1800" b="0" strike="noStrike" spc="-1">
                <a:solidFill>
                  <a:srgbClr val="FFFFFF"/>
                </a:solidFill>
                <a:latin typeface="Calibri"/>
              </a:rPr>
              <a:t> nel pensiero. </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Per questo, si rende necessaria una </a:t>
            </a:r>
            <a:r>
              <a:rPr lang="it-IT" sz="1800" b="0" strike="noStrike" spc="-1">
                <a:solidFill>
                  <a:srgbClr val="FFFF00"/>
                </a:solidFill>
                <a:latin typeface="Calibri"/>
              </a:rPr>
              <a:t>parentesi</a:t>
            </a:r>
            <a:r>
              <a:rPr lang="it-IT" sz="1800" b="0" strike="noStrike" spc="-1">
                <a:solidFill>
                  <a:srgbClr val="FFFFFF"/>
                </a:solidFill>
                <a:latin typeface="Calibri"/>
              </a:rPr>
              <a:t> teorica</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32" name="Immagine 1" descr="Immagine che contiene schizzo, vestiti, calzature, uomo&#10;&#10;Descrizione generata automaticamente"/>
          <p:cNvPicPr/>
          <p:nvPr/>
        </p:nvPicPr>
        <p:blipFill>
          <a:blip r:embed="rId3"/>
          <a:stretch/>
        </p:blipFill>
        <p:spPr>
          <a:xfrm rot="20193000">
            <a:off x="4604040" y="262440"/>
            <a:ext cx="1937160" cy="1254960"/>
          </a:xfrm>
          <a:prstGeom prst="rect">
            <a:avLst/>
          </a:prstGeom>
          <a:ln w="0">
            <a:noFill/>
          </a:ln>
        </p:spPr>
      </p:pic>
      <p:pic>
        <p:nvPicPr>
          <p:cNvPr id="133" name="Picture 2" descr="una donna incinta che scia con un neonato in braccio"/>
          <p:cNvPicPr/>
          <p:nvPr/>
        </p:nvPicPr>
        <p:blipFill>
          <a:blip r:embed="rId4"/>
          <a:stretch/>
        </p:blipFill>
        <p:spPr>
          <a:xfrm rot="1510800">
            <a:off x="7140960" y="2281680"/>
            <a:ext cx="1934640" cy="1934640"/>
          </a:xfrm>
          <a:prstGeom prst="rect">
            <a:avLst/>
          </a:prstGeom>
          <a:ln w="0">
            <a:noFill/>
          </a:ln>
        </p:spPr>
      </p:pic>
      <p:pic>
        <p:nvPicPr>
          <p:cNvPr id="134" name="Immagine 5" descr="Immagine che contiene disegno, schizzo, vestiti, persona&#10;&#10;Descrizione generata automaticamente"/>
          <p:cNvPicPr/>
          <p:nvPr/>
        </p:nvPicPr>
        <p:blipFill>
          <a:blip r:embed="rId5"/>
          <a:stretch/>
        </p:blipFill>
        <p:spPr>
          <a:xfrm rot="21335400">
            <a:off x="3611880" y="4058280"/>
            <a:ext cx="1644480" cy="21664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Teoria del pensiero</a:t>
            </a:r>
            <a:endParaRPr lang="it-IT" sz="2400" b="0" strike="noStrike" spc="-1">
              <a:solidFill>
                <a:srgbClr val="FFFFFF"/>
              </a:solidFill>
              <a:latin typeface="Arial"/>
            </a:endParaRPr>
          </a:p>
        </p:txBody>
      </p:sp>
      <p:sp>
        <p:nvSpPr>
          <p:cNvPr id="136" name="CasellaDiTesto 9"/>
          <p:cNvSpPr/>
          <p:nvPr/>
        </p:nvSpPr>
        <p:spPr>
          <a:xfrm>
            <a:off x="4098240" y="667440"/>
            <a:ext cx="49158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Già Aristotele, nella Logica, parlando del sillogismo, poneva la distinzione tra le </a:t>
            </a:r>
            <a:r>
              <a:rPr lang="it-IT" sz="1800" b="0" strike="noStrike" spc="-1">
                <a:solidFill>
                  <a:srgbClr val="FFFF00"/>
                </a:solidFill>
                <a:latin typeface="Calibri"/>
              </a:rPr>
              <a:t>premesse</a:t>
            </a:r>
            <a:r>
              <a:rPr lang="it-IT" sz="1800" b="0" strike="noStrike" spc="-1">
                <a:solidFill>
                  <a:srgbClr val="FFFFFF"/>
                </a:solidFill>
                <a:latin typeface="Calibri"/>
              </a:rPr>
              <a:t> (o «argomento») ed il processo di </a:t>
            </a:r>
            <a:r>
              <a:rPr lang="it-IT" sz="1800" b="0" strike="noStrike" spc="-1">
                <a:solidFill>
                  <a:srgbClr val="FFFF00"/>
                </a:solidFill>
                <a:latin typeface="Calibri"/>
              </a:rPr>
              <a:t>elaborazione</a:t>
            </a:r>
            <a:r>
              <a:rPr lang="it-IT" sz="1800" b="0" strike="noStrike" spc="-1">
                <a:solidFill>
                  <a:srgbClr val="FFFFFF"/>
                </a:solidFill>
                <a:latin typeface="Calibri"/>
              </a:rPr>
              <a:t>, il ragionamento.</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Un ragionamento può essere logicamente </a:t>
            </a:r>
            <a:r>
              <a:rPr lang="it-IT" sz="1800" b="0" strike="noStrike" spc="-1">
                <a:solidFill>
                  <a:srgbClr val="FFFF00"/>
                </a:solidFill>
                <a:latin typeface="Calibri"/>
              </a:rPr>
              <a:t>perfetto</a:t>
            </a:r>
            <a:r>
              <a:rPr lang="it-IT" sz="1800" b="0" strike="noStrike" spc="-1">
                <a:solidFill>
                  <a:srgbClr val="FFFFFF"/>
                </a:solidFill>
                <a:latin typeface="Calibri"/>
              </a:rPr>
              <a:t>, ma le </a:t>
            </a:r>
            <a:r>
              <a:rPr lang="it-IT" sz="1800" b="0" strike="noStrike" spc="-1">
                <a:solidFill>
                  <a:srgbClr val="00FFFF"/>
                </a:solidFill>
                <a:latin typeface="Calibri"/>
              </a:rPr>
              <a:t>conseguenze</a:t>
            </a:r>
            <a:r>
              <a:rPr lang="it-IT" sz="1800" b="0" strike="noStrike" spc="-1">
                <a:solidFill>
                  <a:srgbClr val="FFFFFF"/>
                </a:solidFill>
                <a:latin typeface="Calibri"/>
              </a:rPr>
              <a:t> del processo </a:t>
            </a:r>
            <a:r>
              <a:rPr lang="it-IT" sz="1800" b="0" strike="noStrike" spc="-1">
                <a:solidFill>
                  <a:srgbClr val="FFFF00"/>
                </a:solidFill>
                <a:latin typeface="Calibri"/>
              </a:rPr>
              <a:t>dipendono</a:t>
            </a:r>
            <a:r>
              <a:rPr lang="it-IT" sz="1800" b="0" strike="noStrike" spc="-1">
                <a:solidFill>
                  <a:srgbClr val="FFFFFF"/>
                </a:solidFill>
                <a:latin typeface="Calibri"/>
              </a:rPr>
              <a:t> anche dalle premesse </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p:txBody>
      </p:sp>
      <p:pic>
        <p:nvPicPr>
          <p:cNvPr id="137" name="Picture 2" descr="un uomo che pensa così intensamente da avere la testa che emette fumo dalle orecchie, su sfondo nero"/>
          <p:cNvPicPr/>
          <p:nvPr/>
        </p:nvPicPr>
        <p:blipFill>
          <a:blip r:embed="rId2"/>
          <a:stretch/>
        </p:blipFill>
        <p:spPr>
          <a:xfrm>
            <a:off x="5186520" y="2910600"/>
            <a:ext cx="3947040" cy="3947040"/>
          </a:xfrm>
          <a:prstGeom prst="rect">
            <a:avLst/>
          </a:prstGeom>
          <a:ln w="0">
            <a:noFill/>
          </a:ln>
        </p:spPr>
      </p:pic>
      <p:pic>
        <p:nvPicPr>
          <p:cNvPr id="138" name="Immagine 137"/>
          <p:cNvPicPr/>
          <p:nvPr/>
        </p:nvPicPr>
        <p:blipFill>
          <a:blip r:embed="rId3"/>
          <a:stretch/>
        </p:blipFill>
        <p:spPr>
          <a:xfrm>
            <a:off x="145440" y="1440000"/>
            <a:ext cx="3787920" cy="34200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Teoria del pensiero</a:t>
            </a:r>
            <a:endParaRPr lang="it-IT" sz="2400" b="0" strike="noStrike" spc="-1">
              <a:solidFill>
                <a:srgbClr val="FFFFFF"/>
              </a:solidFill>
              <a:latin typeface="Arial"/>
            </a:endParaRPr>
          </a:p>
        </p:txBody>
      </p:sp>
      <p:sp>
        <p:nvSpPr>
          <p:cNvPr id="140" name="CasellaDiTesto 9"/>
          <p:cNvSpPr/>
          <p:nvPr/>
        </p:nvSpPr>
        <p:spPr>
          <a:xfrm>
            <a:off x="4098240" y="667440"/>
            <a:ext cx="4915800" cy="283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AFABAB"/>
                </a:solidFill>
                <a:latin typeface="Calibri"/>
              </a:rPr>
              <a:t>Già Aristotele, nella Logica, parlando del sillogismo, poneva la distinzione tra le premesse (o «argomento»): un ragionamento può essere logicamente perfetto, ma le conseguenze del processo dipendono anche dalle premesse</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Per esempio, un </a:t>
            </a:r>
            <a:r>
              <a:rPr lang="it-IT" sz="1800" b="0" strike="noStrike" spc="-1">
                <a:solidFill>
                  <a:srgbClr val="00FFFF"/>
                </a:solidFill>
                <a:latin typeface="Calibri"/>
              </a:rPr>
              <a:t>grattacielo</a:t>
            </a:r>
            <a:r>
              <a:rPr lang="it-IT" sz="1800" b="0" strike="noStrike" spc="-1">
                <a:solidFill>
                  <a:srgbClr val="FFFFFF"/>
                </a:solidFill>
                <a:latin typeface="Calibri"/>
              </a:rPr>
              <a:t> può essere </a:t>
            </a:r>
            <a:r>
              <a:rPr lang="it-IT" sz="1800" b="0" strike="noStrike" spc="-1">
                <a:solidFill>
                  <a:srgbClr val="30BB96"/>
                </a:solidFill>
                <a:latin typeface="Calibri"/>
              </a:rPr>
              <a:t>calcolato</a:t>
            </a:r>
            <a:r>
              <a:rPr lang="it-IT" sz="1800" b="0" strike="noStrike" spc="-1">
                <a:solidFill>
                  <a:srgbClr val="FFFFFF"/>
                </a:solidFill>
                <a:latin typeface="Calibri"/>
              </a:rPr>
              <a:t> perfettamente, ma se viene costruito su un terreno </a:t>
            </a:r>
            <a:r>
              <a:rPr lang="it-IT" sz="1800" b="0" strike="noStrike" spc="-1">
                <a:solidFill>
                  <a:srgbClr val="FFFF00"/>
                </a:solidFill>
                <a:latin typeface="Calibri"/>
              </a:rPr>
              <a:t>franoso</a:t>
            </a:r>
            <a:r>
              <a:rPr lang="it-IT" sz="1800" b="0" strike="noStrike" spc="-1">
                <a:solidFill>
                  <a:srgbClr val="FFFFFF"/>
                </a:solidFill>
                <a:latin typeface="Calibri"/>
              </a:rPr>
              <a:t>, avrà scarsa </a:t>
            </a:r>
            <a:r>
              <a:rPr lang="it-IT" sz="1800" b="0" strike="noStrike" spc="-1">
                <a:solidFill>
                  <a:srgbClr val="FF0000"/>
                </a:solidFill>
                <a:latin typeface="Calibri"/>
              </a:rPr>
              <a:t>durata</a:t>
            </a:r>
            <a:r>
              <a:rPr lang="it-IT" sz="1800" b="0" strike="noStrike" spc="-1">
                <a:solidFill>
                  <a:srgbClr val="FFFFFF"/>
                </a:solidFill>
                <a:latin typeface="Calibri"/>
              </a:rPr>
              <a:t> </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p:txBody>
      </p:sp>
      <p:pic>
        <p:nvPicPr>
          <p:cNvPr id="141" name="Picture 2" descr="un grattacielo inclinato, in mezzo ad una palude"/>
          <p:cNvPicPr/>
          <p:nvPr/>
        </p:nvPicPr>
        <p:blipFill>
          <a:blip r:embed="rId2"/>
          <a:srcRect l="29406" t="11486" r="30329"/>
          <a:stretch/>
        </p:blipFill>
        <p:spPr>
          <a:xfrm>
            <a:off x="5576760" y="3295440"/>
            <a:ext cx="1620360" cy="3562200"/>
          </a:xfrm>
          <a:prstGeom prst="rect">
            <a:avLst/>
          </a:prstGeom>
          <a:ln w="0">
            <a:noFill/>
          </a:ln>
        </p:spPr>
      </p:pic>
      <p:pic>
        <p:nvPicPr>
          <p:cNvPr id="142" name="Immagine 141"/>
          <p:cNvPicPr/>
          <p:nvPr/>
        </p:nvPicPr>
        <p:blipFill>
          <a:blip r:embed="rId3"/>
          <a:stretch/>
        </p:blipFill>
        <p:spPr>
          <a:xfrm>
            <a:off x="145440" y="1440000"/>
            <a:ext cx="3787920" cy="34200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Teoria del pensiero</a:t>
            </a:r>
            <a:endParaRPr lang="it-IT" sz="2400" b="0" strike="noStrike" spc="-1">
              <a:solidFill>
                <a:srgbClr val="FFFFFF"/>
              </a:solidFill>
              <a:latin typeface="Arial"/>
            </a:endParaRPr>
          </a:p>
        </p:txBody>
      </p:sp>
      <p:sp>
        <p:nvSpPr>
          <p:cNvPr id="140" name="CasellaDiTesto 9"/>
          <p:cNvSpPr/>
          <p:nvPr/>
        </p:nvSpPr>
        <p:spPr>
          <a:xfrm>
            <a:off x="4098240" y="667440"/>
            <a:ext cx="4915800" cy="507685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dirty="0">
                <a:solidFill>
                  <a:srgbClr val="AFABAB"/>
                </a:solidFill>
                <a:latin typeface="Calibri"/>
              </a:rPr>
              <a:t>Già Aristotele, nella Logica, parlando del sillogismo, poneva la distinzione tra le premesse (o «argomento»): un ragionamento può essere logicamente perfetto, ma le conseguenze del processo dipendono anche dalle premesse</a:t>
            </a:r>
            <a:endParaRPr lang="it-IT" sz="1800" b="0" strike="noStrike" spc="-1" dirty="0">
              <a:solidFill>
                <a:srgbClr val="FFFFFF"/>
              </a:solidFill>
              <a:latin typeface="Arial"/>
            </a:endParaRPr>
          </a:p>
          <a:p>
            <a:pPr algn="r">
              <a:lnSpc>
                <a:spcPct val="100000"/>
              </a:lnSpc>
            </a:pPr>
            <a:endParaRPr lang="it-IT" sz="1800" b="0" strike="noStrike" spc="-1" dirty="0">
              <a:solidFill>
                <a:schemeClr val="bg2">
                  <a:lumMod val="75000"/>
                </a:schemeClr>
              </a:solidFill>
              <a:latin typeface="Arial"/>
            </a:endParaRPr>
          </a:p>
          <a:p>
            <a:pPr algn="r">
              <a:lnSpc>
                <a:spcPct val="100000"/>
              </a:lnSpc>
            </a:pPr>
            <a:r>
              <a:rPr lang="it-IT" sz="1800" b="0" strike="noStrike" spc="-1" dirty="0">
                <a:solidFill>
                  <a:schemeClr val="bg2">
                    <a:lumMod val="75000"/>
                  </a:schemeClr>
                </a:solidFill>
                <a:latin typeface="Calibri"/>
              </a:rPr>
              <a:t>Per esempio, un grattacielo può essere calcolato perfettamente, ma se viene costruito su un terreno franoso, avrà scarsa durata</a:t>
            </a:r>
          </a:p>
          <a:p>
            <a:pPr algn="r">
              <a:lnSpc>
                <a:spcPct val="100000"/>
              </a:lnSpc>
            </a:pPr>
            <a:endParaRPr lang="it-IT" spc="-1" dirty="0">
              <a:solidFill>
                <a:schemeClr val="bg2">
                  <a:lumMod val="75000"/>
                </a:schemeClr>
              </a:solidFill>
              <a:latin typeface="Calibri"/>
            </a:endParaRPr>
          </a:p>
          <a:p>
            <a:pPr algn="r">
              <a:lnSpc>
                <a:spcPct val="100000"/>
              </a:lnSpc>
            </a:pPr>
            <a:r>
              <a:rPr lang="it-IT" sz="1800" b="0" strike="noStrike" spc="-1" dirty="0">
                <a:solidFill>
                  <a:schemeClr val="bg1"/>
                </a:solidFill>
                <a:latin typeface="Calibri"/>
              </a:rPr>
              <a:t>Altri esempi di importanza delle premesse:</a:t>
            </a:r>
          </a:p>
          <a:p>
            <a:pPr algn="r">
              <a:lnSpc>
                <a:spcPct val="100000"/>
              </a:lnSpc>
            </a:pPr>
            <a:r>
              <a:rPr lang="it-IT" spc="-1" dirty="0">
                <a:solidFill>
                  <a:schemeClr val="bg1"/>
                </a:solidFill>
                <a:latin typeface="Calibri"/>
              </a:rPr>
              <a:t>Se dico: </a:t>
            </a:r>
          </a:p>
          <a:p>
            <a:pPr algn="r">
              <a:lnSpc>
                <a:spcPct val="100000"/>
              </a:lnSpc>
            </a:pPr>
            <a:r>
              <a:rPr lang="it-IT" spc="-1" dirty="0">
                <a:solidFill>
                  <a:schemeClr val="bg1"/>
                </a:solidFill>
                <a:latin typeface="Calibri"/>
              </a:rPr>
              <a:t>- «</a:t>
            </a:r>
            <a:r>
              <a:rPr lang="it-IT" spc="-1" dirty="0">
                <a:solidFill>
                  <a:schemeClr val="accent1">
                    <a:lumMod val="40000"/>
                    <a:lumOff val="60000"/>
                  </a:schemeClr>
                </a:solidFill>
                <a:latin typeface="Calibri"/>
              </a:rPr>
              <a:t>nella mano destra ho ottocentomila €, e in quella sinistra duecentomila €, quindi in totale ho un milione di €</a:t>
            </a:r>
            <a:r>
              <a:rPr lang="it-IT" spc="-1" dirty="0">
                <a:solidFill>
                  <a:schemeClr val="bg1"/>
                </a:solidFill>
                <a:latin typeface="Calibri"/>
              </a:rPr>
              <a:t>», </a:t>
            </a:r>
          </a:p>
          <a:p>
            <a:pPr algn="r">
              <a:lnSpc>
                <a:spcPct val="100000"/>
              </a:lnSpc>
            </a:pPr>
            <a:r>
              <a:rPr lang="it-IT" spc="-1" dirty="0">
                <a:solidFill>
                  <a:schemeClr val="bg1"/>
                </a:solidFill>
                <a:latin typeface="Calibri"/>
              </a:rPr>
              <a:t>il ragionamento matematico è perfetto, ma la conclusione è </a:t>
            </a:r>
            <a:r>
              <a:rPr lang="it-IT" spc="-1" dirty="0">
                <a:solidFill>
                  <a:srgbClr val="FFFF00"/>
                </a:solidFill>
                <a:latin typeface="Calibri"/>
              </a:rPr>
              <a:t>inattendibile</a:t>
            </a:r>
            <a:r>
              <a:rPr lang="it-IT" sz="1800" b="0" strike="noStrike" spc="-1" dirty="0">
                <a:solidFill>
                  <a:schemeClr val="bg1"/>
                </a:solidFill>
                <a:latin typeface="Calibri"/>
              </a:rPr>
              <a:t> </a:t>
            </a:r>
            <a:endParaRPr lang="it-IT" sz="1800" b="0" strike="noStrike" spc="-1" dirty="0">
              <a:solidFill>
                <a:schemeClr val="bg1"/>
              </a:solidFill>
              <a:latin typeface="Arial"/>
            </a:endParaRPr>
          </a:p>
          <a:p>
            <a:pPr algn="r">
              <a:lnSpc>
                <a:spcPct val="100000"/>
              </a:lnSpc>
            </a:pPr>
            <a:endParaRPr lang="it-IT" sz="1800" b="0" strike="noStrike" spc="-1" dirty="0">
              <a:solidFill>
                <a:srgbClr val="FFFFFF"/>
              </a:solidFill>
              <a:latin typeface="Arial"/>
            </a:endParaRPr>
          </a:p>
        </p:txBody>
      </p:sp>
      <p:pic>
        <p:nvPicPr>
          <p:cNvPr id="142" name="Immagine 141"/>
          <p:cNvPicPr/>
          <p:nvPr/>
        </p:nvPicPr>
        <p:blipFill>
          <a:blip r:embed="rId2"/>
          <a:stretch/>
        </p:blipFill>
        <p:spPr>
          <a:xfrm>
            <a:off x="145440" y="1440000"/>
            <a:ext cx="3787920" cy="3420000"/>
          </a:xfrm>
          <a:prstGeom prst="rect">
            <a:avLst/>
          </a:prstGeom>
          <a:ln w="0">
            <a:noFill/>
          </a:ln>
        </p:spPr>
      </p:pic>
      <p:pic>
        <p:nvPicPr>
          <p:cNvPr id="1026" name="Picture 2" descr="due monete d'argento nella mano destra ed una moneta di rame nella mano sinistra, stile fumetti francesi, su sfondo completamente bianco">
            <a:extLst>
              <a:ext uri="{FF2B5EF4-FFF2-40B4-BE49-F238E27FC236}">
                <a16:creationId xmlns:a16="http://schemas.microsoft.com/office/drawing/2014/main" id="{D35194B2-209B-CE54-AA9D-7755C7D7FE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5466" y="4596333"/>
            <a:ext cx="2108200" cy="210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0727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Teoria del pensiero</a:t>
            </a:r>
            <a:endParaRPr lang="it-IT" sz="2400" b="0" strike="noStrike" spc="-1">
              <a:solidFill>
                <a:srgbClr val="FFFFFF"/>
              </a:solidFill>
              <a:latin typeface="Arial"/>
            </a:endParaRPr>
          </a:p>
        </p:txBody>
      </p:sp>
      <p:sp>
        <p:nvSpPr>
          <p:cNvPr id="140" name="CasellaDiTesto 9"/>
          <p:cNvSpPr/>
          <p:nvPr/>
        </p:nvSpPr>
        <p:spPr>
          <a:xfrm>
            <a:off x="4098240" y="667440"/>
            <a:ext cx="4915800" cy="452286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dirty="0">
                <a:solidFill>
                  <a:srgbClr val="AFABAB"/>
                </a:solidFill>
                <a:latin typeface="Calibri"/>
              </a:rPr>
              <a:t>Già Aristotele, nella Logica, parlando del sillogismo, poneva la distinzione tra le premesse (o «argomento»): un ragionamento può essere logicamente perfetto, ma le conseguenze del processo dipendono anche dalle premesse</a:t>
            </a:r>
            <a:endParaRPr lang="it-IT" sz="1800" b="0" strike="noStrike" spc="-1" dirty="0">
              <a:solidFill>
                <a:srgbClr val="FFFFFF"/>
              </a:solidFill>
              <a:latin typeface="Arial"/>
            </a:endParaRPr>
          </a:p>
          <a:p>
            <a:pPr algn="r">
              <a:lnSpc>
                <a:spcPct val="100000"/>
              </a:lnSpc>
            </a:pPr>
            <a:endParaRPr lang="it-IT" sz="1800" b="0" strike="noStrike" spc="-1" dirty="0">
              <a:solidFill>
                <a:schemeClr val="bg2">
                  <a:lumMod val="75000"/>
                </a:schemeClr>
              </a:solidFill>
              <a:latin typeface="Arial"/>
            </a:endParaRPr>
          </a:p>
          <a:p>
            <a:pPr algn="r">
              <a:lnSpc>
                <a:spcPct val="100000"/>
              </a:lnSpc>
            </a:pPr>
            <a:r>
              <a:rPr lang="it-IT" sz="1800" b="0" strike="noStrike" spc="-1" dirty="0">
                <a:solidFill>
                  <a:schemeClr val="bg2">
                    <a:lumMod val="75000"/>
                  </a:schemeClr>
                </a:solidFill>
                <a:latin typeface="Calibri"/>
              </a:rPr>
              <a:t>Per esempio, un grattacielo può essere calcolato perfettamente, ma se viene costruito su un terreno franoso, avrà scarsa durata</a:t>
            </a:r>
          </a:p>
          <a:p>
            <a:pPr algn="r">
              <a:lnSpc>
                <a:spcPct val="100000"/>
              </a:lnSpc>
            </a:pPr>
            <a:endParaRPr lang="it-IT" spc="-1" dirty="0">
              <a:solidFill>
                <a:schemeClr val="bg2">
                  <a:lumMod val="75000"/>
                </a:schemeClr>
              </a:solidFill>
              <a:latin typeface="Calibri"/>
            </a:endParaRPr>
          </a:p>
          <a:p>
            <a:pPr algn="r">
              <a:lnSpc>
                <a:spcPct val="100000"/>
              </a:lnSpc>
            </a:pPr>
            <a:r>
              <a:rPr lang="it-IT" sz="1800" b="0" strike="noStrike" spc="-1" dirty="0">
                <a:solidFill>
                  <a:schemeClr val="bg1"/>
                </a:solidFill>
                <a:latin typeface="Calibri"/>
              </a:rPr>
              <a:t>Altri esempi di importanza delle premesse:</a:t>
            </a:r>
          </a:p>
          <a:p>
            <a:pPr algn="r">
              <a:lnSpc>
                <a:spcPct val="100000"/>
              </a:lnSpc>
            </a:pPr>
            <a:r>
              <a:rPr lang="it-IT" spc="-1" dirty="0">
                <a:solidFill>
                  <a:schemeClr val="bg1"/>
                </a:solidFill>
                <a:latin typeface="Calibri"/>
              </a:rPr>
              <a:t>Se eseguo perfettamente una ricetta (</a:t>
            </a:r>
            <a:r>
              <a:rPr lang="it-IT" spc="-1" dirty="0">
                <a:solidFill>
                  <a:srgbClr val="FFFF00"/>
                </a:solidFill>
                <a:latin typeface="Calibri"/>
              </a:rPr>
              <a:t>ragionamento</a:t>
            </a:r>
            <a:r>
              <a:rPr lang="it-IT" spc="-1" dirty="0">
                <a:solidFill>
                  <a:schemeClr val="bg1"/>
                </a:solidFill>
                <a:latin typeface="Calibri"/>
              </a:rPr>
              <a:t>), ma confondo il sale con lo zucchero (</a:t>
            </a:r>
            <a:r>
              <a:rPr lang="it-IT" spc="-1" dirty="0">
                <a:solidFill>
                  <a:srgbClr val="FFFF00"/>
                </a:solidFill>
                <a:latin typeface="Calibri"/>
              </a:rPr>
              <a:t>premessa</a:t>
            </a:r>
            <a:r>
              <a:rPr lang="it-IT" spc="-1" dirty="0">
                <a:solidFill>
                  <a:schemeClr val="bg1"/>
                </a:solidFill>
                <a:latin typeface="Calibri"/>
              </a:rPr>
              <a:t>), la conclusione è immangiabile</a:t>
            </a:r>
            <a:endParaRPr lang="it-IT" sz="1800" b="0" strike="noStrike" spc="-1" dirty="0">
              <a:solidFill>
                <a:schemeClr val="bg1"/>
              </a:solidFill>
              <a:latin typeface="Arial"/>
            </a:endParaRPr>
          </a:p>
          <a:p>
            <a:pPr algn="r">
              <a:lnSpc>
                <a:spcPct val="100000"/>
              </a:lnSpc>
            </a:pPr>
            <a:endParaRPr lang="it-IT" sz="1800" b="0" strike="noStrike" spc="-1" dirty="0">
              <a:solidFill>
                <a:srgbClr val="FFFFFF"/>
              </a:solidFill>
              <a:latin typeface="Arial"/>
            </a:endParaRPr>
          </a:p>
        </p:txBody>
      </p:sp>
      <p:pic>
        <p:nvPicPr>
          <p:cNvPr id="142" name="Immagine 141"/>
          <p:cNvPicPr/>
          <p:nvPr/>
        </p:nvPicPr>
        <p:blipFill>
          <a:blip r:embed="rId2"/>
          <a:stretch/>
        </p:blipFill>
        <p:spPr>
          <a:xfrm>
            <a:off x="145440" y="1440000"/>
            <a:ext cx="3787920" cy="3420000"/>
          </a:xfrm>
          <a:prstGeom prst="rect">
            <a:avLst/>
          </a:prstGeom>
          <a:ln w="0">
            <a:noFill/>
          </a:ln>
        </p:spPr>
      </p:pic>
      <p:pic>
        <p:nvPicPr>
          <p:cNvPr id="7" name="Immagine 6" descr="Immagine che contiene clipart, Cartoni animati, disegno, illustrazione&#10;&#10;Descrizione generata automaticamente">
            <a:extLst>
              <a:ext uri="{FF2B5EF4-FFF2-40B4-BE49-F238E27FC236}">
                <a16:creationId xmlns:a16="http://schemas.microsoft.com/office/drawing/2014/main" id="{26326682-8AA5-7951-572D-9FEC9B9A4D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0160" y="4498219"/>
            <a:ext cx="2223640" cy="2359781"/>
          </a:xfrm>
          <a:prstGeom prst="rect">
            <a:avLst/>
          </a:prstGeom>
        </p:spPr>
      </p:pic>
    </p:spTree>
    <p:extLst>
      <p:ext uri="{BB962C8B-B14F-4D97-AF65-F5344CB8AC3E}">
        <p14:creationId xmlns:p14="http://schemas.microsoft.com/office/powerpoint/2010/main" val="26631425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Teoria del pensiero</a:t>
            </a:r>
            <a:endParaRPr lang="it-IT" sz="2400" b="0" strike="noStrike" spc="-1">
              <a:solidFill>
                <a:srgbClr val="FFFFFF"/>
              </a:solidFill>
              <a:latin typeface="Arial"/>
            </a:endParaRPr>
          </a:p>
        </p:txBody>
      </p:sp>
      <p:sp>
        <p:nvSpPr>
          <p:cNvPr id="140" name="CasellaDiTesto 9"/>
          <p:cNvSpPr/>
          <p:nvPr/>
        </p:nvSpPr>
        <p:spPr>
          <a:xfrm>
            <a:off x="4098240" y="667440"/>
            <a:ext cx="4915800" cy="47998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dirty="0">
                <a:solidFill>
                  <a:srgbClr val="AFABAB"/>
                </a:solidFill>
                <a:latin typeface="Calibri"/>
              </a:rPr>
              <a:t>Già Aristotele, nella Logica, parlando del sillogismo, poneva la distinzione tra le premesse (o «argomento»): un ragionamento può essere logicamente perfetto, ma le conseguenze del processo dipendono anche dalle premesse</a:t>
            </a:r>
            <a:endParaRPr lang="it-IT" sz="1800" b="0" strike="noStrike" spc="-1" dirty="0">
              <a:solidFill>
                <a:srgbClr val="FFFFFF"/>
              </a:solidFill>
              <a:latin typeface="Arial"/>
            </a:endParaRPr>
          </a:p>
          <a:p>
            <a:pPr algn="r">
              <a:lnSpc>
                <a:spcPct val="100000"/>
              </a:lnSpc>
            </a:pPr>
            <a:endParaRPr lang="it-IT" sz="1800" b="0" strike="noStrike" spc="-1" dirty="0">
              <a:solidFill>
                <a:schemeClr val="bg2">
                  <a:lumMod val="75000"/>
                </a:schemeClr>
              </a:solidFill>
              <a:latin typeface="Arial"/>
            </a:endParaRPr>
          </a:p>
          <a:p>
            <a:pPr algn="r">
              <a:lnSpc>
                <a:spcPct val="100000"/>
              </a:lnSpc>
            </a:pPr>
            <a:r>
              <a:rPr lang="it-IT" sz="1800" b="0" strike="noStrike" spc="-1" dirty="0">
                <a:solidFill>
                  <a:schemeClr val="bg2">
                    <a:lumMod val="75000"/>
                  </a:schemeClr>
                </a:solidFill>
                <a:latin typeface="Calibri"/>
              </a:rPr>
              <a:t>Per esempio, un grattacielo può essere calcolato perfettamente, ma se viene costruito su un terreno franoso, avrà scarsa durata</a:t>
            </a:r>
          </a:p>
          <a:p>
            <a:pPr algn="r">
              <a:lnSpc>
                <a:spcPct val="100000"/>
              </a:lnSpc>
            </a:pPr>
            <a:endParaRPr lang="it-IT" spc="-1" dirty="0">
              <a:solidFill>
                <a:schemeClr val="bg2">
                  <a:lumMod val="75000"/>
                </a:schemeClr>
              </a:solidFill>
              <a:latin typeface="Calibri"/>
            </a:endParaRPr>
          </a:p>
          <a:p>
            <a:pPr algn="r">
              <a:lnSpc>
                <a:spcPct val="100000"/>
              </a:lnSpc>
            </a:pPr>
            <a:r>
              <a:rPr lang="it-IT" sz="1800" b="0" strike="noStrike" spc="-1" dirty="0">
                <a:solidFill>
                  <a:schemeClr val="bg1"/>
                </a:solidFill>
                <a:latin typeface="Calibri"/>
              </a:rPr>
              <a:t>Altri esempi di importanza delle premesse:</a:t>
            </a:r>
          </a:p>
          <a:p>
            <a:pPr algn="r">
              <a:lnSpc>
                <a:spcPct val="100000"/>
              </a:lnSpc>
            </a:pPr>
            <a:r>
              <a:rPr lang="it-IT" spc="-1" dirty="0">
                <a:solidFill>
                  <a:schemeClr val="bg1"/>
                </a:solidFill>
                <a:latin typeface="Calibri"/>
              </a:rPr>
              <a:t>Spesso, sostenitori di partiti politici differenti si accusano reciprocamente di </a:t>
            </a:r>
            <a:r>
              <a:rPr lang="it-IT" spc="-1" dirty="0">
                <a:solidFill>
                  <a:srgbClr val="FFFF00"/>
                </a:solidFill>
                <a:latin typeface="Calibri"/>
              </a:rPr>
              <a:t>scarsa</a:t>
            </a:r>
            <a:r>
              <a:rPr lang="it-IT" spc="-1" dirty="0">
                <a:solidFill>
                  <a:schemeClr val="bg1"/>
                </a:solidFill>
                <a:latin typeface="Calibri"/>
              </a:rPr>
              <a:t> intelligenza, in quanto arrivano a conclusioni differenti. </a:t>
            </a:r>
          </a:p>
          <a:p>
            <a:pPr algn="r">
              <a:lnSpc>
                <a:spcPct val="100000"/>
              </a:lnSpc>
            </a:pPr>
            <a:r>
              <a:rPr lang="it-IT" sz="1800" b="0" strike="noStrike" spc="-1" dirty="0">
                <a:solidFill>
                  <a:schemeClr val="bg1"/>
                </a:solidFill>
                <a:latin typeface="Calibri"/>
              </a:rPr>
              <a:t>Invece, la </a:t>
            </a:r>
            <a:r>
              <a:rPr lang="it-IT" sz="1800" b="0" strike="noStrike" spc="-1" dirty="0">
                <a:solidFill>
                  <a:srgbClr val="FFFF00"/>
                </a:solidFill>
                <a:latin typeface="Calibri"/>
              </a:rPr>
              <a:t>differenza</a:t>
            </a:r>
            <a:r>
              <a:rPr lang="it-IT" sz="1800" b="0" strike="noStrike" spc="-1" dirty="0">
                <a:solidFill>
                  <a:schemeClr val="bg1"/>
                </a:solidFill>
                <a:latin typeface="Calibri"/>
              </a:rPr>
              <a:t> delle conclusioni sta in validi ragionamenti che partono da premesse </a:t>
            </a:r>
            <a:r>
              <a:rPr lang="it-IT" sz="1800" b="0" strike="noStrike" spc="-1" dirty="0">
                <a:solidFill>
                  <a:srgbClr val="FFFF00"/>
                </a:solidFill>
                <a:latin typeface="Calibri"/>
              </a:rPr>
              <a:t>diverse</a:t>
            </a:r>
            <a:r>
              <a:rPr lang="it-IT" sz="1800" b="0" strike="noStrike" spc="-1" dirty="0">
                <a:solidFill>
                  <a:schemeClr val="bg1"/>
                </a:solidFill>
                <a:latin typeface="Calibri"/>
              </a:rPr>
              <a:t>.</a:t>
            </a:r>
            <a:endParaRPr lang="it-IT" sz="1800" b="0" strike="noStrike" spc="-1" dirty="0">
              <a:solidFill>
                <a:schemeClr val="bg1"/>
              </a:solidFill>
              <a:latin typeface="Arial"/>
            </a:endParaRPr>
          </a:p>
          <a:p>
            <a:pPr algn="r">
              <a:lnSpc>
                <a:spcPct val="100000"/>
              </a:lnSpc>
            </a:pPr>
            <a:endParaRPr lang="it-IT" sz="1800" b="0" strike="noStrike" spc="-1" dirty="0">
              <a:solidFill>
                <a:srgbClr val="FFFFFF"/>
              </a:solidFill>
              <a:latin typeface="Arial"/>
            </a:endParaRPr>
          </a:p>
        </p:txBody>
      </p:sp>
      <p:pic>
        <p:nvPicPr>
          <p:cNvPr id="142" name="Immagine 141"/>
          <p:cNvPicPr/>
          <p:nvPr/>
        </p:nvPicPr>
        <p:blipFill>
          <a:blip r:embed="rId2"/>
          <a:stretch/>
        </p:blipFill>
        <p:spPr>
          <a:xfrm>
            <a:off x="145440" y="1440000"/>
            <a:ext cx="3787920" cy="3420000"/>
          </a:xfrm>
          <a:prstGeom prst="rect">
            <a:avLst/>
          </a:prstGeom>
          <a:ln w="0">
            <a:noFill/>
          </a:ln>
        </p:spPr>
      </p:pic>
      <p:pic>
        <p:nvPicPr>
          <p:cNvPr id="3" name="Immagine 2" descr="Immagine che contiene cartone animato, vestiti, illustrazione, Cartoni animati&#10;&#10;Descrizione generata automaticamente">
            <a:extLst>
              <a:ext uri="{FF2B5EF4-FFF2-40B4-BE49-F238E27FC236}">
                <a16:creationId xmlns:a16="http://schemas.microsoft.com/office/drawing/2014/main" id="{264247E3-F7DF-4839-8419-69189AF19B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0827" y="4385732"/>
            <a:ext cx="2329636" cy="2472267"/>
          </a:xfrm>
          <a:prstGeom prst="rect">
            <a:avLst/>
          </a:prstGeom>
        </p:spPr>
      </p:pic>
    </p:spTree>
    <p:extLst>
      <p:ext uri="{BB962C8B-B14F-4D97-AF65-F5344CB8AC3E}">
        <p14:creationId xmlns:p14="http://schemas.microsoft.com/office/powerpoint/2010/main" val="817545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Teoria del pensiero</a:t>
            </a:r>
            <a:endParaRPr lang="it-IT" sz="2400" b="0" strike="noStrike" spc="-1">
              <a:solidFill>
                <a:srgbClr val="FFFFFF"/>
              </a:solidFill>
              <a:latin typeface="Arial"/>
            </a:endParaRPr>
          </a:p>
        </p:txBody>
      </p:sp>
      <p:sp>
        <p:nvSpPr>
          <p:cNvPr id="144" name="CasellaDiTesto 9"/>
          <p:cNvSpPr/>
          <p:nvPr/>
        </p:nvSpPr>
        <p:spPr>
          <a:xfrm>
            <a:off x="4098240" y="667440"/>
            <a:ext cx="4915800" cy="5302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AFABAB"/>
                </a:solidFill>
                <a:latin typeface="Calibri"/>
              </a:rPr>
              <a:t>Già Aristotele, nella Logica, parlando del sillogismo, poneva la distinzione tra le premesse (o «argomento»): un ragionamento può essere logicamente perfetto, ma le conseguenze del processo dipendono anche dalle premesse</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AFABAB"/>
                </a:solidFill>
                <a:latin typeface="Calibri"/>
              </a:rPr>
              <a:t>Per esempio, un grattacielo può essere calcolato perfettamente, ma se viene costruito su un terreno franoso, avrà scarsa durata</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Per molto tempo non si è dato </a:t>
            </a:r>
            <a:r>
              <a:rPr lang="it-IT" sz="1800" b="0" strike="noStrike" spc="-1">
                <a:solidFill>
                  <a:srgbClr val="FFFF00"/>
                </a:solidFill>
                <a:latin typeface="Calibri"/>
              </a:rPr>
              <a:t>peso</a:t>
            </a:r>
            <a:r>
              <a:rPr lang="it-IT" sz="1800" b="0" strike="noStrike" spc="-1">
                <a:solidFill>
                  <a:srgbClr val="FFFFFF"/>
                </a:solidFill>
                <a:latin typeface="Calibri"/>
              </a:rPr>
              <a:t> alle premesse nei ragionamenti; tuttavia queste sono state </a:t>
            </a:r>
            <a:r>
              <a:rPr lang="it-IT" sz="1800" b="0" strike="noStrike" spc="-1">
                <a:solidFill>
                  <a:srgbClr val="FFFF00"/>
                </a:solidFill>
                <a:latin typeface="Calibri"/>
              </a:rPr>
              <a:t>determinanti</a:t>
            </a:r>
            <a:r>
              <a:rPr lang="it-IT" sz="1800" b="0" strike="noStrike" spc="-1">
                <a:solidFill>
                  <a:srgbClr val="FFFFFF"/>
                </a:solidFill>
                <a:latin typeface="Calibri"/>
              </a:rPr>
              <a:t> fin dalle primissime forme di umorismo.</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Infatti, è possibile leggere il </a:t>
            </a:r>
            <a:r>
              <a:rPr lang="it-IT" sz="1800" b="0" strike="noStrike" spc="-1">
                <a:solidFill>
                  <a:srgbClr val="FFFF00"/>
                </a:solidFill>
                <a:latin typeface="Calibri"/>
              </a:rPr>
              <a:t>solletico</a:t>
            </a:r>
            <a:r>
              <a:rPr lang="it-IT" sz="1800" b="0" strike="noStrike" spc="-1">
                <a:solidFill>
                  <a:srgbClr val="FFFFFF"/>
                </a:solidFill>
                <a:latin typeface="Calibri"/>
              </a:rPr>
              <a:t> come una premessa, </a:t>
            </a:r>
            <a:r>
              <a:rPr lang="it-IT" sz="1800" b="0" strike="noStrike" spc="-1">
                <a:solidFill>
                  <a:srgbClr val="FFFF00"/>
                </a:solidFill>
                <a:latin typeface="Calibri"/>
              </a:rPr>
              <a:t>affiancata</a:t>
            </a:r>
            <a:r>
              <a:rPr lang="it-IT" sz="1800" b="0" strike="noStrike" spc="-1">
                <a:solidFill>
                  <a:srgbClr val="FFFFFF"/>
                </a:solidFill>
                <a:latin typeface="Calibri"/>
              </a:rPr>
              <a:t> a quella dell’assalto, determinando così la vibrazione nella reazione</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p:txBody>
      </p:sp>
      <p:pic>
        <p:nvPicPr>
          <p:cNvPr id="145" name="Immagine 2" descr="Immagine che contiene cartone animato, disegno, schizzo, illustrazione&#10;&#10;Descrizione generata automaticamente"/>
          <p:cNvPicPr/>
          <p:nvPr/>
        </p:nvPicPr>
        <p:blipFill>
          <a:blip r:embed="rId2"/>
          <a:stretch/>
        </p:blipFill>
        <p:spPr>
          <a:xfrm>
            <a:off x="2074680" y="4961160"/>
            <a:ext cx="2023200" cy="1896480"/>
          </a:xfrm>
          <a:prstGeom prst="rect">
            <a:avLst/>
          </a:prstGeom>
          <a:ln w="0">
            <a:noFill/>
          </a:ln>
        </p:spPr>
      </p:pic>
      <p:pic>
        <p:nvPicPr>
          <p:cNvPr id="146" name="Immagine 145"/>
          <p:cNvPicPr/>
          <p:nvPr/>
        </p:nvPicPr>
        <p:blipFill>
          <a:blip r:embed="rId3"/>
          <a:stretch/>
        </p:blipFill>
        <p:spPr>
          <a:xfrm>
            <a:off x="145440" y="1440000"/>
            <a:ext cx="3787920" cy="34200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vibrazione del pensiero</a:t>
            </a:r>
            <a:endParaRPr lang="it-IT" sz="2400" b="0" strike="noStrike" spc="-1">
              <a:solidFill>
                <a:srgbClr val="FFFFFF"/>
              </a:solidFill>
              <a:latin typeface="Arial"/>
            </a:endParaRPr>
          </a:p>
        </p:txBody>
      </p:sp>
      <p:sp>
        <p:nvSpPr>
          <p:cNvPr id="148" name="CasellaDiTesto 9"/>
          <p:cNvSpPr/>
          <p:nvPr/>
        </p:nvSpPr>
        <p:spPr>
          <a:xfrm>
            <a:off x="268560" y="751320"/>
            <a:ext cx="4915800" cy="2010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Quando uno </a:t>
            </a:r>
            <a:r>
              <a:rPr lang="it-IT" sz="1800" b="0" strike="noStrike" spc="-1">
                <a:solidFill>
                  <a:srgbClr val="FFFF00"/>
                </a:solidFill>
                <a:latin typeface="Calibri"/>
              </a:rPr>
              <a:t>scherzo</a:t>
            </a:r>
            <a:r>
              <a:rPr lang="it-IT" sz="1800" b="0" strike="noStrike" spc="-1">
                <a:solidFill>
                  <a:srgbClr val="FFFFFF"/>
                </a:solidFill>
                <a:latin typeface="Calibri"/>
              </a:rPr>
              <a:t> viene messo in pratica, la vittima non ride, di solito. Tuttavia gli astanti, e quelli che ascoltano la narrazione, </a:t>
            </a:r>
            <a:r>
              <a:rPr lang="it-IT" sz="1800" b="0" strike="noStrike" spc="-1">
                <a:solidFill>
                  <a:srgbClr val="FFFF00"/>
                </a:solidFill>
                <a:latin typeface="Calibri"/>
              </a:rPr>
              <a:t>assistono</a:t>
            </a:r>
            <a:r>
              <a:rPr lang="it-IT" sz="1800" b="0" strike="noStrike" spc="-1">
                <a:solidFill>
                  <a:srgbClr val="FFFFFF"/>
                </a:solidFill>
                <a:latin typeface="Calibri"/>
              </a:rPr>
              <a:t> al percorso </a:t>
            </a:r>
            <a:r>
              <a:rPr lang="it-IT" sz="1800" b="0" strike="noStrike" spc="-1">
                <a:solidFill>
                  <a:srgbClr val="FFFF00"/>
                </a:solidFill>
                <a:latin typeface="Calibri"/>
              </a:rPr>
              <a:t>logico</a:t>
            </a:r>
            <a:r>
              <a:rPr lang="it-IT" sz="1800" b="0" strike="noStrike" spc="-1">
                <a:solidFill>
                  <a:srgbClr val="FFFFFF"/>
                </a:solidFill>
                <a:latin typeface="Calibri"/>
              </a:rPr>
              <a:t> della vittima, ed alla messa in crisi delle </a:t>
            </a:r>
            <a:r>
              <a:rPr lang="it-IT" sz="1800" b="0" strike="noStrike" spc="-1">
                <a:solidFill>
                  <a:srgbClr val="FFFF00"/>
                </a:solidFill>
                <a:latin typeface="Calibri"/>
              </a:rPr>
              <a:t>premesse</a:t>
            </a:r>
            <a:r>
              <a:rPr lang="it-IT" sz="1800" b="0" strike="noStrike" spc="-1">
                <a:solidFill>
                  <a:srgbClr val="FFFFFF"/>
                </a:solidFill>
                <a:latin typeface="Calibri"/>
              </a:rPr>
              <a:t> che aveva prima di subire la vicenda</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49" name="Immagine 4" descr="Immagine che contiene interno, calzature, muro, vestiti&#10;&#10;Descrizione generata automaticamente"/>
          <p:cNvPicPr/>
          <p:nvPr/>
        </p:nvPicPr>
        <p:blipFill>
          <a:blip r:embed="rId2"/>
          <a:stretch/>
        </p:blipFill>
        <p:spPr>
          <a:xfrm>
            <a:off x="5974920" y="880560"/>
            <a:ext cx="2571480" cy="45716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vibrazione del pensiero</a:t>
            </a:r>
            <a:endParaRPr lang="it-IT" sz="2400" b="0" strike="noStrike" spc="-1">
              <a:solidFill>
                <a:srgbClr val="FFFFFF"/>
              </a:solidFill>
              <a:latin typeface="Arial"/>
            </a:endParaRPr>
          </a:p>
        </p:txBody>
      </p:sp>
      <p:sp>
        <p:nvSpPr>
          <p:cNvPr id="151" name="CasellaDiTesto 9"/>
          <p:cNvSpPr/>
          <p:nvPr/>
        </p:nvSpPr>
        <p:spPr>
          <a:xfrm>
            <a:off x="268560" y="751320"/>
            <a:ext cx="4915800" cy="420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Quando uno scherzo viene messo in pratica, la vittima non ride, di solito. Tuttavia gli astanti, e quelli che ascoltano la narrazione, assistono al percorso logico della vittima, ed alla messa in crisi delle premesse che aveva prima di subire la vicenda</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Il </a:t>
            </a:r>
            <a:r>
              <a:rPr lang="it-IT" sz="1800" b="0" i="1" strike="noStrike" spc="-1">
                <a:solidFill>
                  <a:srgbClr val="FFFF00"/>
                </a:solidFill>
                <a:latin typeface="Calibri"/>
              </a:rPr>
              <a:t>Pesce d’Aprile</a:t>
            </a:r>
            <a:r>
              <a:rPr lang="it-IT" sz="1800" b="0" strike="noStrike" spc="-1">
                <a:solidFill>
                  <a:srgbClr val="FFFFFF"/>
                </a:solidFill>
                <a:latin typeface="Calibri"/>
              </a:rPr>
              <a:t> consiste in una notizia </a:t>
            </a:r>
            <a:r>
              <a:rPr lang="it-IT" sz="1800" b="0" strike="noStrike" spc="-1">
                <a:solidFill>
                  <a:srgbClr val="FFFF00"/>
                </a:solidFill>
                <a:latin typeface="Calibri"/>
              </a:rPr>
              <a:t>falsa</a:t>
            </a:r>
            <a:r>
              <a:rPr lang="it-IT" sz="1800" b="0" strike="noStrike" spc="-1">
                <a:solidFill>
                  <a:srgbClr val="FFFFFF"/>
                </a:solidFill>
                <a:latin typeface="Calibri"/>
              </a:rPr>
              <a:t> pubblicata come se fosse vera, con conseguente </a:t>
            </a:r>
            <a:r>
              <a:rPr lang="it-IT" sz="1800" b="0" strike="noStrike" spc="-1">
                <a:solidFill>
                  <a:srgbClr val="FFFF00"/>
                </a:solidFill>
                <a:latin typeface="Calibri"/>
              </a:rPr>
              <a:t>delusione</a:t>
            </a:r>
            <a:r>
              <a:rPr lang="it-IT" sz="1800" b="0" strike="noStrike" spc="-1">
                <a:solidFill>
                  <a:srgbClr val="FFFFFF"/>
                </a:solidFill>
                <a:latin typeface="Calibri"/>
              </a:rPr>
              <a:t> per chi ci ha creduto. Lo spettatore, </a:t>
            </a:r>
            <a:r>
              <a:rPr lang="it-IT" sz="1800" b="0" strike="noStrike" spc="-1">
                <a:solidFill>
                  <a:srgbClr val="00FFFF"/>
                </a:solidFill>
                <a:latin typeface="Calibri"/>
              </a:rPr>
              <a:t>conoscendo</a:t>
            </a:r>
            <a:r>
              <a:rPr lang="it-IT" sz="1800" b="0" strike="noStrike" spc="-1">
                <a:solidFill>
                  <a:srgbClr val="FFFFFF"/>
                </a:solidFill>
                <a:latin typeface="Calibri"/>
              </a:rPr>
              <a:t> la premessa vera ed </a:t>
            </a:r>
            <a:r>
              <a:rPr lang="it-IT" sz="1800" b="0" strike="noStrike" spc="-1">
                <a:solidFill>
                  <a:srgbClr val="00FFFF"/>
                </a:solidFill>
                <a:latin typeface="Calibri"/>
              </a:rPr>
              <a:t>immaginando</a:t>
            </a:r>
            <a:r>
              <a:rPr lang="it-IT" sz="1800" b="0" strike="noStrike" spc="-1">
                <a:solidFill>
                  <a:srgbClr val="FFFFFF"/>
                </a:solidFill>
                <a:latin typeface="Calibri"/>
              </a:rPr>
              <a:t> la premessa del ragionamento della vittima, ha così modo di </a:t>
            </a:r>
            <a:r>
              <a:rPr lang="it-IT" sz="1800" b="0" strike="noStrike" spc="-1">
                <a:solidFill>
                  <a:srgbClr val="FFFF00"/>
                </a:solidFill>
                <a:latin typeface="Calibri"/>
              </a:rPr>
              <a:t>immedesimarsi</a:t>
            </a:r>
            <a:r>
              <a:rPr lang="it-IT" sz="1800" b="0" strike="noStrike" spc="-1">
                <a:solidFill>
                  <a:srgbClr val="FFFFFF"/>
                </a:solidFill>
                <a:latin typeface="Calibri"/>
              </a:rPr>
              <a:t> e cogliere la vibrazione, senza subire il danno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52" name="Picture 2" descr="un uomo spaventato che legge il giornale"/>
          <p:cNvPicPr/>
          <p:nvPr/>
        </p:nvPicPr>
        <p:blipFill>
          <a:blip r:embed="rId2"/>
          <a:stretch/>
        </p:blipFill>
        <p:spPr>
          <a:xfrm>
            <a:off x="5308200" y="1431720"/>
            <a:ext cx="3566880" cy="35668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Picture 2" descr="un unico chicco di riso solitario che ride intensamente, su fondo nero"/>
          <p:cNvPicPr/>
          <p:nvPr/>
        </p:nvPicPr>
        <p:blipFill>
          <a:blip r:embed="rId2"/>
          <a:stretch/>
        </p:blipFill>
        <p:spPr>
          <a:xfrm>
            <a:off x="3831840" y="0"/>
            <a:ext cx="6857640" cy="6857640"/>
          </a:xfrm>
          <a:prstGeom prst="rect">
            <a:avLst/>
          </a:prstGeom>
          <a:ln w="0">
            <a:noFill/>
          </a:ln>
        </p:spPr>
      </p:pic>
      <p:sp>
        <p:nvSpPr>
          <p:cNvPr id="154"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vibrazione del pensiero</a:t>
            </a:r>
            <a:endParaRPr lang="it-IT" sz="2400" b="0" strike="noStrike" spc="-1">
              <a:solidFill>
                <a:srgbClr val="FFFFFF"/>
              </a:solidFill>
              <a:latin typeface="Arial"/>
            </a:endParaRPr>
          </a:p>
        </p:txBody>
      </p:sp>
      <p:sp>
        <p:nvSpPr>
          <p:cNvPr id="155" name="CasellaDiTesto 9"/>
          <p:cNvSpPr/>
          <p:nvPr/>
        </p:nvSpPr>
        <p:spPr>
          <a:xfrm>
            <a:off x="268560" y="751320"/>
            <a:ext cx="4915800" cy="585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Quando uno scherzo viene messo in pratica, la vittima non ride, di solito. Tuttavia gli astanti, e quelli che ascoltano la narrazione, assistono al percorso logico della vittima, ed alla messa in crisi delle premesse che aveva prima di subire la vicenda</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AFABAB"/>
                </a:solidFill>
                <a:latin typeface="Calibri"/>
              </a:rPr>
              <a:t>Il </a:t>
            </a:r>
            <a:r>
              <a:rPr lang="it-IT" sz="1800" b="0" i="1" strike="noStrike" spc="-1">
                <a:solidFill>
                  <a:srgbClr val="AFABAB"/>
                </a:solidFill>
                <a:latin typeface="Calibri"/>
              </a:rPr>
              <a:t>Pesce d’Aprile</a:t>
            </a:r>
            <a:r>
              <a:rPr lang="it-IT" sz="1800" b="0" strike="noStrike" spc="-1">
                <a:solidFill>
                  <a:srgbClr val="AFABAB"/>
                </a:solidFill>
                <a:latin typeface="Calibri"/>
              </a:rPr>
              <a:t>, consiste in una notizia falsa pubblicata come se fosse vera, con conseguente delusione per chi ci ha creduto. Lo spettatore, conoscendo la premessa vera ed immaginando la premessa del ragionamento della vittima, ha così modo di immedesimarsi e cogliere la vibrazione, senza subire il danno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Nel gioco di parole, l’importanza delle premesse, che qui sono </a:t>
            </a:r>
            <a:r>
              <a:rPr lang="it-IT" sz="1800" b="0" strike="noStrike" spc="-1">
                <a:solidFill>
                  <a:srgbClr val="FFFF00"/>
                </a:solidFill>
                <a:latin typeface="Calibri"/>
              </a:rPr>
              <a:t>i significati diversi della stessa parola</a:t>
            </a:r>
            <a:r>
              <a:rPr lang="it-IT" sz="1800" b="0" strike="noStrike" spc="-1">
                <a:solidFill>
                  <a:srgbClr val="FFFFFF"/>
                </a:solidFill>
                <a:latin typeface="Calibri"/>
              </a:rPr>
              <a:t>, come determinanti nel costruire la vibrazione tra le due conclusioni del </a:t>
            </a:r>
            <a:r>
              <a:rPr lang="it-IT" sz="1800" b="0" strike="noStrike" spc="-1">
                <a:solidFill>
                  <a:srgbClr val="FFFF00"/>
                </a:solidFill>
                <a:latin typeface="Calibri"/>
              </a:rPr>
              <a:t>medesimo</a:t>
            </a:r>
            <a:r>
              <a:rPr lang="it-IT" sz="1800" b="0" strike="noStrike" spc="-1">
                <a:solidFill>
                  <a:srgbClr val="FFFFFF"/>
                </a:solidFill>
                <a:latin typeface="Calibri"/>
              </a:rPr>
              <a:t> ragionamento, si coglie facilmente </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sp>
        <p:nvSpPr>
          <p:cNvPr id="156" name="Rettangolo 1"/>
          <p:cNvSpPr/>
          <p:nvPr/>
        </p:nvSpPr>
        <p:spPr>
          <a:xfrm>
            <a:off x="3322800" y="6265080"/>
            <a:ext cx="1176480" cy="592920"/>
          </a:xfrm>
          <a:prstGeom prst="rect">
            <a:avLst/>
          </a:prstGeom>
          <a:solidFill>
            <a:srgbClr val="000000"/>
          </a:solidFill>
          <a:ln w="1260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it-IT" sz="1800" b="0" strike="noStrike" spc="-1">
              <a:solidFill>
                <a:srgbClr val="FFFFFF"/>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vibrazione del pensiero</a:t>
            </a:r>
            <a:endParaRPr lang="it-IT" sz="2400" b="0" strike="noStrike" spc="-1">
              <a:solidFill>
                <a:srgbClr val="FFFFFF"/>
              </a:solidFill>
              <a:latin typeface="Arial"/>
            </a:endParaRPr>
          </a:p>
        </p:txBody>
      </p:sp>
      <p:sp>
        <p:nvSpPr>
          <p:cNvPr id="158" name="CasellaDiTesto 9"/>
          <p:cNvSpPr/>
          <p:nvPr/>
        </p:nvSpPr>
        <p:spPr>
          <a:xfrm>
            <a:off x="268560" y="751320"/>
            <a:ext cx="49158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L’esempio del </a:t>
            </a:r>
            <a:r>
              <a:rPr lang="it-IT" sz="1800" b="0" strike="noStrike" spc="-1">
                <a:solidFill>
                  <a:srgbClr val="FFFF00"/>
                </a:solidFill>
                <a:latin typeface="Calibri"/>
              </a:rPr>
              <a:t>figlio dello psicologo che sta bene nel suo complesso</a:t>
            </a:r>
            <a:r>
              <a:rPr lang="it-IT" sz="1800" b="0" strike="noStrike" spc="-1">
                <a:solidFill>
                  <a:srgbClr val="FFFFFF"/>
                </a:solidFill>
                <a:latin typeface="Calibri"/>
              </a:rPr>
              <a:t>, trova proprio nella professione del padre la premessa in grado di suscitare il «</a:t>
            </a:r>
            <a:r>
              <a:rPr lang="it-IT" sz="1800" b="0" strike="noStrike" spc="-1">
                <a:solidFill>
                  <a:srgbClr val="00FFFF"/>
                </a:solidFill>
                <a:latin typeface="Calibri"/>
              </a:rPr>
              <a:t>solletico</a:t>
            </a:r>
            <a:r>
              <a:rPr lang="it-IT" sz="1800" b="0" strike="noStrike" spc="-1">
                <a:solidFill>
                  <a:srgbClr val="FFFFFF"/>
                </a:solidFill>
                <a:latin typeface="Calibri"/>
              </a:rPr>
              <a:t>» tra il ragionamento che attribuisce al </a:t>
            </a:r>
            <a:r>
              <a:rPr lang="it-IT" sz="1800" b="0" strike="noStrike" spc="-1">
                <a:solidFill>
                  <a:srgbClr val="FFFF00"/>
                </a:solidFill>
                <a:latin typeface="Calibri"/>
              </a:rPr>
              <a:t>complesso</a:t>
            </a:r>
            <a:r>
              <a:rPr lang="it-IT" sz="1800" b="0" strike="noStrike" spc="-1">
                <a:solidFill>
                  <a:srgbClr val="FFFFFF"/>
                </a:solidFill>
                <a:latin typeface="Calibri"/>
              </a:rPr>
              <a:t> il significato di </a:t>
            </a:r>
            <a:r>
              <a:rPr lang="it-IT" sz="1800" b="0" strike="noStrike" spc="-1">
                <a:solidFill>
                  <a:srgbClr val="FFFF00"/>
                </a:solidFill>
                <a:latin typeface="Calibri"/>
              </a:rPr>
              <a:t>gruppo musicale </a:t>
            </a:r>
            <a:r>
              <a:rPr lang="it-IT" sz="1800" b="0" strike="noStrike" spc="-1">
                <a:solidFill>
                  <a:srgbClr val="FFFFFF"/>
                </a:solidFill>
                <a:latin typeface="Calibri"/>
              </a:rPr>
              <a:t>e quello che, invece, lo riferisce ad un </a:t>
            </a:r>
            <a:r>
              <a:rPr lang="it-IT" sz="1800" b="0" strike="noStrike" spc="-1">
                <a:solidFill>
                  <a:srgbClr val="FFFF00"/>
                </a:solidFill>
                <a:latin typeface="Calibri"/>
              </a:rPr>
              <a:t>problema</a:t>
            </a:r>
            <a:r>
              <a:rPr lang="it-IT" sz="1800" b="0" strike="noStrike" spc="-1">
                <a:solidFill>
                  <a:srgbClr val="FFFFFF"/>
                </a:solidFill>
                <a:latin typeface="Calibri"/>
              </a:rPr>
              <a:t> psicologico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59" name="Picture 2" descr="un timido che suona la tromba, su sfondo nero"/>
          <p:cNvPicPr/>
          <p:nvPr/>
        </p:nvPicPr>
        <p:blipFill>
          <a:blip r:embed="rId2"/>
          <a:stretch/>
        </p:blipFill>
        <p:spPr>
          <a:xfrm>
            <a:off x="5345640" y="1160640"/>
            <a:ext cx="3798000" cy="37980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vibrazione del pensiero</a:t>
            </a:r>
            <a:endParaRPr lang="it-IT" sz="2400" b="0" strike="noStrike" spc="-1">
              <a:solidFill>
                <a:srgbClr val="FFFFFF"/>
              </a:solidFill>
              <a:latin typeface="Arial"/>
            </a:endParaRPr>
          </a:p>
        </p:txBody>
      </p:sp>
      <p:sp>
        <p:nvSpPr>
          <p:cNvPr id="161" name="CasellaDiTesto 9"/>
          <p:cNvSpPr/>
          <p:nvPr/>
        </p:nvSpPr>
        <p:spPr>
          <a:xfrm>
            <a:off x="268560" y="751320"/>
            <a:ext cx="4915800" cy="4753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AFABAB"/>
                </a:solidFill>
                <a:latin typeface="Calibri"/>
              </a:rPr>
              <a:t>L’esempio del figlio dello psicologo che sta bene nel suo complesso, trova proprio nella professione del padre la premessa in grado di suscitare il «solletico» tra il ragionamento che attribuisce al complesso il significato di gruppo musicale e quello che, invece, lo riferisce ad un problema psicologico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Nella barzelletta degli amici e della </a:t>
            </a:r>
            <a:r>
              <a:rPr lang="it-IT" sz="1800" b="0" strike="noStrike" spc="-1">
                <a:solidFill>
                  <a:srgbClr val="00FFFF"/>
                </a:solidFill>
                <a:latin typeface="Calibri"/>
              </a:rPr>
              <a:t>vacanza di Natale</a:t>
            </a:r>
            <a:r>
              <a:rPr lang="it-IT" sz="1800" b="0" strike="noStrike" spc="-1">
                <a:solidFill>
                  <a:srgbClr val="FFFFFF"/>
                </a:solidFill>
                <a:latin typeface="Calibri"/>
              </a:rPr>
              <a:t>, la sequenza </a:t>
            </a:r>
            <a:r>
              <a:rPr lang="it-IT" sz="1800" b="0" strike="noStrike" spc="-1">
                <a:solidFill>
                  <a:srgbClr val="FFFF00"/>
                </a:solidFill>
                <a:latin typeface="Calibri"/>
              </a:rPr>
              <a:t>prepara</a:t>
            </a:r>
            <a:r>
              <a:rPr lang="it-IT" sz="1800" b="0" strike="noStrike" spc="-1">
                <a:solidFill>
                  <a:srgbClr val="FFFFFF"/>
                </a:solidFill>
                <a:latin typeface="Calibri"/>
              </a:rPr>
              <a:t> ad un ragionamento che cerchi un nesso tra la montagna e l’avere un figlio, mentre la battuta finale porta a costruire un </a:t>
            </a:r>
            <a:r>
              <a:rPr lang="it-IT" sz="1800" b="0" strike="noStrike" spc="-1">
                <a:solidFill>
                  <a:srgbClr val="FFFF00"/>
                </a:solidFill>
                <a:latin typeface="Calibri"/>
              </a:rPr>
              <a:t>altro</a:t>
            </a:r>
            <a:r>
              <a:rPr lang="it-IT" sz="1800" b="0" strike="noStrike" spc="-1">
                <a:solidFill>
                  <a:srgbClr val="FFFFFF"/>
                </a:solidFill>
                <a:latin typeface="Calibri"/>
              </a:rPr>
              <a:t> ragionamento a proposito del mancato padre. </a:t>
            </a: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L’aggiunta finale di una </a:t>
            </a:r>
            <a:r>
              <a:rPr lang="it-IT" sz="1800" b="0" strike="noStrike" spc="-1">
                <a:solidFill>
                  <a:srgbClr val="FFFF00"/>
                </a:solidFill>
                <a:latin typeface="Calibri"/>
              </a:rPr>
              <a:t>nuova</a:t>
            </a:r>
            <a:r>
              <a:rPr lang="it-IT" sz="1800" b="0" strike="noStrike" spc="-1">
                <a:solidFill>
                  <a:srgbClr val="FFFFFF"/>
                </a:solidFill>
                <a:latin typeface="Calibri"/>
              </a:rPr>
              <a:t> premessa crea un nuovo ragionamento che si </a:t>
            </a:r>
            <a:r>
              <a:rPr lang="it-IT" sz="1800" b="0" strike="noStrike" spc="-1">
                <a:solidFill>
                  <a:srgbClr val="FFFF00"/>
                </a:solidFill>
                <a:latin typeface="Calibri"/>
              </a:rPr>
              <a:t>sovrappone</a:t>
            </a:r>
            <a:r>
              <a:rPr lang="it-IT" sz="1800" b="0" strike="noStrike" spc="-1">
                <a:solidFill>
                  <a:srgbClr val="FFFFFF"/>
                </a:solidFill>
                <a:latin typeface="Calibri"/>
              </a:rPr>
              <a:t> al primo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62" name="Picture 2" descr="un uomo anziano che indossa gli sci per la prima volta, sulla neve"/>
          <p:cNvPicPr/>
          <p:nvPr/>
        </p:nvPicPr>
        <p:blipFill>
          <a:blip r:embed="rId2"/>
          <a:stretch/>
        </p:blipFill>
        <p:spPr>
          <a:xfrm>
            <a:off x="5339160" y="1341000"/>
            <a:ext cx="3657240" cy="36572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1BDD1"/>
                </a:solidFill>
                <a:latin typeface="Courier New"/>
              </a:rPr>
              <a:t>La vibrazione del pensiero</a:t>
            </a:r>
            <a:endParaRPr lang="it-IT" sz="2400" b="0" strike="noStrike" spc="-1">
              <a:solidFill>
                <a:srgbClr val="FFFFFF"/>
              </a:solidFill>
              <a:latin typeface="Arial"/>
            </a:endParaRPr>
          </a:p>
        </p:txBody>
      </p:sp>
      <p:sp>
        <p:nvSpPr>
          <p:cNvPr id="164" name="CasellaDiTesto 9"/>
          <p:cNvSpPr/>
          <p:nvPr/>
        </p:nvSpPr>
        <p:spPr>
          <a:xfrm>
            <a:off x="214200" y="1859400"/>
            <a:ext cx="4915800" cy="3107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Nella vignetta di </a:t>
            </a:r>
            <a:r>
              <a:rPr lang="it-IT" sz="1800" b="0" strike="noStrike" spc="-1">
                <a:solidFill>
                  <a:srgbClr val="FFFF00"/>
                </a:solidFill>
                <a:latin typeface="Calibri"/>
              </a:rPr>
              <a:t>Quino</a:t>
            </a:r>
            <a:r>
              <a:rPr lang="it-IT" sz="1800" b="0" strike="noStrike" spc="-1">
                <a:solidFill>
                  <a:srgbClr val="FFFFFF"/>
                </a:solidFill>
                <a:latin typeface="Calibri"/>
              </a:rPr>
              <a:t> si tratta in particolare di due ragionamenti, quello relativo a chi </a:t>
            </a:r>
            <a:r>
              <a:rPr lang="it-IT" sz="1800" b="0" strike="noStrike" spc="-1">
                <a:solidFill>
                  <a:srgbClr val="FFFF00"/>
                </a:solidFill>
                <a:latin typeface="Calibri"/>
              </a:rPr>
              <a:t>aspetta</a:t>
            </a:r>
            <a:r>
              <a:rPr lang="it-IT" sz="1800" b="0" strike="noStrike" spc="-1">
                <a:solidFill>
                  <a:srgbClr val="FFFFFF"/>
                </a:solidFill>
                <a:latin typeface="Calibri"/>
              </a:rPr>
              <a:t> il treno come se i binari fossero interi, e quello riguardo ai binari interrotti che </a:t>
            </a:r>
            <a:r>
              <a:rPr lang="it-IT" sz="1800" b="0" strike="noStrike" spc="-1">
                <a:solidFill>
                  <a:srgbClr val="FFFF00"/>
                </a:solidFill>
                <a:latin typeface="Calibri"/>
              </a:rPr>
              <a:t>negano</a:t>
            </a:r>
            <a:r>
              <a:rPr lang="it-IT" sz="1800" b="0" strike="noStrike" spc="-1">
                <a:solidFill>
                  <a:srgbClr val="FFFFFF"/>
                </a:solidFill>
                <a:latin typeface="Calibri"/>
              </a:rPr>
              <a:t> ogni possibilità di partenza. Il </a:t>
            </a:r>
            <a:r>
              <a:rPr lang="it-IT" sz="1800" b="0" strike="noStrike" spc="-1">
                <a:solidFill>
                  <a:srgbClr val="FFFF00"/>
                </a:solidFill>
                <a:latin typeface="Calibri"/>
              </a:rPr>
              <a:t>contesto</a:t>
            </a:r>
            <a:r>
              <a:rPr lang="it-IT" sz="1800" b="0" strike="noStrike" spc="-1">
                <a:solidFill>
                  <a:srgbClr val="FFFFFF"/>
                </a:solidFill>
                <a:latin typeface="Calibri"/>
              </a:rPr>
              <a:t> aggiunge un ragionamento sulla tortura dell’attesa. </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Grazie alla </a:t>
            </a:r>
            <a:r>
              <a:rPr lang="it-IT" sz="1800" b="0" strike="noStrike" spc="-1">
                <a:solidFill>
                  <a:srgbClr val="FFFF00"/>
                </a:solidFill>
                <a:latin typeface="Calibri"/>
              </a:rPr>
              <a:t>genialità</a:t>
            </a:r>
            <a:r>
              <a:rPr lang="it-IT" sz="1800" b="0" strike="noStrike" spc="-1">
                <a:solidFill>
                  <a:srgbClr val="FFFFFF"/>
                </a:solidFill>
                <a:latin typeface="Calibri"/>
              </a:rPr>
              <a:t> di Quino, la grafica rende possibili diverse premesse in contrasto, e quindi un «</a:t>
            </a:r>
            <a:r>
              <a:rPr lang="it-IT" sz="1800" b="0" strike="noStrike" spc="-1">
                <a:solidFill>
                  <a:srgbClr val="FFFF00"/>
                </a:solidFill>
                <a:latin typeface="Calibri"/>
              </a:rPr>
              <a:t>meta</a:t>
            </a:r>
            <a:r>
              <a:rPr lang="it-IT" sz="1800" b="0" strike="noStrike" spc="-1">
                <a:solidFill>
                  <a:srgbClr val="FFFFFF"/>
                </a:solidFill>
                <a:latin typeface="Calibri"/>
              </a:rPr>
              <a:t>» umorismo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65" name="Immagine 2" descr="Immagine che contiene disegno, schizzo, vestiti, persona&#10;&#10;Descrizione generata automaticamente"/>
          <p:cNvPicPr/>
          <p:nvPr/>
        </p:nvPicPr>
        <p:blipFill>
          <a:blip r:embed="rId2"/>
          <a:stretch/>
        </p:blipFill>
        <p:spPr>
          <a:xfrm>
            <a:off x="5434200" y="1028520"/>
            <a:ext cx="3644280" cy="480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Concludendo</a:t>
            </a:r>
            <a:endParaRPr lang="it-IT" sz="2400" b="0" strike="noStrike" spc="-1">
              <a:solidFill>
                <a:srgbClr val="FFFFFF"/>
              </a:solidFill>
              <a:latin typeface="Arial"/>
            </a:endParaRPr>
          </a:p>
        </p:txBody>
      </p:sp>
      <p:sp>
        <p:nvSpPr>
          <p:cNvPr id="167" name="CasellaDiTesto 9"/>
          <p:cNvSpPr/>
          <p:nvPr/>
        </p:nvSpPr>
        <p:spPr>
          <a:xfrm>
            <a:off x="4080960" y="1823040"/>
            <a:ext cx="4915800" cy="283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Ci stiamo avvicinando alla </a:t>
            </a:r>
            <a:r>
              <a:rPr lang="it-IT" sz="1800" b="0" strike="noStrike" spc="-1">
                <a:solidFill>
                  <a:srgbClr val="00FFFF"/>
                </a:solidFill>
                <a:latin typeface="Calibri"/>
              </a:rPr>
              <a:t>formula</a:t>
            </a:r>
            <a:r>
              <a:rPr lang="it-IT" sz="1800" b="0" strike="noStrike" spc="-1">
                <a:solidFill>
                  <a:srgbClr val="FFFFFF"/>
                </a:solidFill>
                <a:latin typeface="Calibri"/>
              </a:rPr>
              <a:t> dell’umorismo: non è ancora perfetta, perché </a:t>
            </a:r>
            <a:r>
              <a:rPr lang="it-IT" sz="1800" b="0" strike="noStrike" spc="-1">
                <a:solidFill>
                  <a:srgbClr val="FFFF00"/>
                </a:solidFill>
                <a:latin typeface="Calibri"/>
              </a:rPr>
              <a:t>mancano</a:t>
            </a:r>
            <a:r>
              <a:rPr lang="it-IT" sz="1800" b="0" strike="noStrike" spc="-1">
                <a:solidFill>
                  <a:srgbClr val="FFFFFF"/>
                </a:solidFill>
                <a:latin typeface="Calibri"/>
              </a:rPr>
              <a:t> le </a:t>
            </a:r>
            <a:r>
              <a:rPr lang="it-IT" sz="1800" b="0" strike="noStrike" spc="-1">
                <a:solidFill>
                  <a:srgbClr val="FFFF00"/>
                </a:solidFill>
                <a:latin typeface="Calibri"/>
              </a:rPr>
              <a:t>quantificazioni</a:t>
            </a:r>
            <a:r>
              <a:rPr lang="it-IT" sz="1800" b="0" strike="noStrike" spc="-1">
                <a:solidFill>
                  <a:srgbClr val="FFFFFF"/>
                </a:solidFill>
                <a:latin typeface="Calibri"/>
              </a:rPr>
              <a:t> che consentono di arrivare all’umorismo distinguendolo dalla contraddizione o dal conflitto tra ragionamenti.</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Inoltre, manca la </a:t>
            </a:r>
            <a:r>
              <a:rPr lang="it-IT" sz="1800" b="0" strike="noStrike" spc="-1">
                <a:solidFill>
                  <a:srgbClr val="FFFF00"/>
                </a:solidFill>
                <a:latin typeface="Calibri"/>
              </a:rPr>
              <a:t>definizione</a:t>
            </a:r>
            <a:r>
              <a:rPr lang="it-IT" sz="1800" b="0" strike="noStrike" spc="-1">
                <a:solidFill>
                  <a:srgbClr val="FFFFFF"/>
                </a:solidFill>
                <a:latin typeface="Calibri"/>
              </a:rPr>
              <a:t> dell’elemento che genera la vibrazione, che riprende il processo del solletico. </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Questo vuol dire che la ricerca </a:t>
            </a:r>
            <a:r>
              <a:rPr lang="it-IT" sz="1800" b="0" strike="noStrike" spc="-1">
                <a:solidFill>
                  <a:srgbClr val="FFFF00"/>
                </a:solidFill>
                <a:latin typeface="Calibri"/>
              </a:rPr>
              <a:t>continua</a:t>
            </a:r>
            <a:r>
              <a:rPr lang="it-IT" sz="1800" b="0" strike="noStrike" spc="-1">
                <a:solidFill>
                  <a:srgbClr val="FFFFFF"/>
                </a:solidFill>
                <a:latin typeface="Calibri"/>
              </a:rPr>
              <a:t>!</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68" name="Picture 2" descr="uno scienziato in camice bianco che prende le misure di un pupazzo che ride"/>
          <p:cNvPicPr/>
          <p:nvPr/>
        </p:nvPicPr>
        <p:blipFill>
          <a:blip r:embed="rId2"/>
          <a:stretch/>
        </p:blipFill>
        <p:spPr>
          <a:xfrm>
            <a:off x="147240" y="1185840"/>
            <a:ext cx="3854160" cy="38541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Concludendo</a:t>
            </a:r>
            <a:endParaRPr lang="it-IT" sz="2400" b="0" strike="noStrike" spc="-1">
              <a:solidFill>
                <a:srgbClr val="FFFFFF"/>
              </a:solidFill>
              <a:latin typeface="Arial"/>
            </a:endParaRPr>
          </a:p>
        </p:txBody>
      </p:sp>
      <p:pic>
        <p:nvPicPr>
          <p:cNvPr id="170" name="Picture 2" descr="Deviatoio - Wikipedia"/>
          <p:cNvPicPr/>
          <p:nvPr/>
        </p:nvPicPr>
        <p:blipFill>
          <a:blip r:embed="rId2"/>
          <a:stretch/>
        </p:blipFill>
        <p:spPr>
          <a:xfrm>
            <a:off x="280800" y="1085040"/>
            <a:ext cx="3684240" cy="4907160"/>
          </a:xfrm>
          <a:prstGeom prst="rect">
            <a:avLst/>
          </a:prstGeom>
          <a:ln w="0">
            <a:noFill/>
          </a:ln>
        </p:spPr>
      </p:pic>
      <p:sp>
        <p:nvSpPr>
          <p:cNvPr id="171" name="CasellaDiTesto 1"/>
          <p:cNvSpPr/>
          <p:nvPr/>
        </p:nvSpPr>
        <p:spPr>
          <a:xfrm>
            <a:off x="4167000" y="1443960"/>
            <a:ext cx="4915800" cy="2010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In </a:t>
            </a:r>
            <a:r>
              <a:rPr lang="it-IT" sz="1800" b="0" strike="noStrike" spc="-1">
                <a:solidFill>
                  <a:srgbClr val="00FFFF"/>
                </a:solidFill>
                <a:latin typeface="Calibri"/>
              </a:rPr>
              <a:t>sintesi</a:t>
            </a:r>
            <a:r>
              <a:rPr lang="it-IT" sz="1800" b="0" strike="noStrike" spc="-1">
                <a:solidFill>
                  <a:srgbClr val="FFFFFF"/>
                </a:solidFill>
                <a:latin typeface="Calibri"/>
              </a:rPr>
              <a:t>, l’umorismo deriverebbe da una </a:t>
            </a:r>
            <a:r>
              <a:rPr lang="it-IT" sz="1800" b="0" strike="noStrike" spc="-1">
                <a:solidFill>
                  <a:srgbClr val="FFFF00"/>
                </a:solidFill>
                <a:latin typeface="Calibri"/>
              </a:rPr>
              <a:t>vibrazione mentale </a:t>
            </a:r>
            <a:r>
              <a:rPr lang="it-IT" sz="1800" b="0" strike="noStrike" spc="-1">
                <a:solidFill>
                  <a:srgbClr val="FFFFFF"/>
                </a:solidFill>
                <a:latin typeface="Calibri"/>
              </a:rPr>
              <a:t>generata da uno o più ragionamenti, i quali procedono secondo le norme </a:t>
            </a:r>
            <a:r>
              <a:rPr lang="it-IT" sz="1800" b="0" strike="noStrike" spc="-1">
                <a:solidFill>
                  <a:srgbClr val="FFFF00"/>
                </a:solidFill>
                <a:latin typeface="Calibri"/>
              </a:rPr>
              <a:t>logiche</a:t>
            </a:r>
            <a:r>
              <a:rPr lang="it-IT" sz="1800" b="0" strike="noStrike" spc="-1">
                <a:solidFill>
                  <a:srgbClr val="FFFFFF"/>
                </a:solidFill>
                <a:latin typeface="Calibri"/>
              </a:rPr>
              <a:t> comuni, ma che in conseguenza a </a:t>
            </a:r>
            <a:r>
              <a:rPr lang="it-IT" sz="1800" b="0" strike="noStrike" spc="-1">
                <a:solidFill>
                  <a:srgbClr val="FFFF00"/>
                </a:solidFill>
                <a:latin typeface="Calibri"/>
              </a:rPr>
              <a:t>premesse</a:t>
            </a:r>
            <a:r>
              <a:rPr lang="it-IT" sz="1800" b="0" strike="noStrike" spc="-1">
                <a:solidFill>
                  <a:srgbClr val="FFFFFF"/>
                </a:solidFill>
                <a:latin typeface="Calibri"/>
              </a:rPr>
              <a:t> differenti, finiscono per prendere direzioni molto </a:t>
            </a:r>
            <a:r>
              <a:rPr lang="it-IT" sz="1800" b="0" strike="noStrike" spc="-1">
                <a:solidFill>
                  <a:srgbClr val="FFFF00"/>
                </a:solidFill>
                <a:latin typeface="Calibri"/>
              </a:rPr>
              <a:t>diverse</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Concludendo</a:t>
            </a:r>
            <a:endParaRPr lang="it-IT" sz="2400" b="0" strike="noStrike" spc="-1">
              <a:solidFill>
                <a:srgbClr val="FFFFFF"/>
              </a:solidFill>
              <a:latin typeface="Arial"/>
            </a:endParaRPr>
          </a:p>
        </p:txBody>
      </p:sp>
      <p:sp>
        <p:nvSpPr>
          <p:cNvPr id="173" name="CasellaDiTesto 9"/>
          <p:cNvSpPr/>
          <p:nvPr/>
        </p:nvSpPr>
        <p:spPr>
          <a:xfrm>
            <a:off x="4167000" y="1443960"/>
            <a:ext cx="4915800" cy="3656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AFABAB"/>
                </a:solidFill>
                <a:latin typeface="Calibri"/>
              </a:rPr>
              <a:t>In sintesi, l’umorismo deriverebbe da una vibrazione mentale generata da uno o più ragionamenti, i quali procedono secondo le norme logiche comuni, ma che in conseguenza a premesse differenti, finiscono per prendere direzioni molto diverse</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Il </a:t>
            </a:r>
            <a:r>
              <a:rPr lang="it-IT" sz="1800" b="0" strike="noStrike" spc="-1">
                <a:solidFill>
                  <a:srgbClr val="00FFFF"/>
                </a:solidFill>
                <a:latin typeface="Calibri"/>
              </a:rPr>
              <a:t>fondamento</a:t>
            </a:r>
            <a:r>
              <a:rPr lang="it-IT" sz="1800" b="0" strike="noStrike" spc="-1">
                <a:solidFill>
                  <a:srgbClr val="FFFFFF"/>
                </a:solidFill>
                <a:latin typeface="Calibri"/>
              </a:rPr>
              <a:t> dell’umorismo sta in una </a:t>
            </a:r>
            <a:r>
              <a:rPr lang="it-IT" sz="1800" b="1" i="1" strike="noStrike" spc="-1">
                <a:solidFill>
                  <a:srgbClr val="FFFF00"/>
                </a:solidFill>
                <a:latin typeface="Calibri"/>
              </a:rPr>
              <a:t>variazione di premesse a fronte di ragionamenti corretti</a:t>
            </a:r>
            <a:r>
              <a:rPr lang="it-IT" sz="1800" b="0" strike="noStrike" spc="-1">
                <a:solidFill>
                  <a:srgbClr val="FFFFFF"/>
                </a:solidFill>
                <a:latin typeface="Calibri"/>
              </a:rPr>
              <a:t>. </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Variazione che, in qualche modo, produce una vibrazione mentale cui corrisponde il </a:t>
            </a:r>
            <a:r>
              <a:rPr lang="it-IT" sz="1800" b="0" strike="noStrike" spc="-1">
                <a:solidFill>
                  <a:srgbClr val="FFFF00"/>
                </a:solidFill>
                <a:latin typeface="Calibri"/>
              </a:rPr>
              <a:t>solletico</a:t>
            </a:r>
            <a:r>
              <a:rPr lang="it-IT" sz="1800" b="0" strike="noStrike" spc="-1">
                <a:solidFill>
                  <a:srgbClr val="FFFFFF"/>
                </a:solidFill>
                <a:latin typeface="Calibri"/>
              </a:rPr>
              <a:t>, il pianto interrotto, e quindi il riso.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74" name="Immagine 2" descr="Immagine che contiene disegno, schizzo, Line art, illustrazione&#10;&#10;Descrizione generata automaticamente"/>
          <p:cNvPicPr/>
          <p:nvPr/>
        </p:nvPicPr>
        <p:blipFill>
          <a:blip r:embed="rId2"/>
          <a:stretch/>
        </p:blipFill>
        <p:spPr>
          <a:xfrm>
            <a:off x="236160" y="1443960"/>
            <a:ext cx="3930120" cy="39700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Concludendo</a:t>
            </a:r>
            <a:endParaRPr lang="it-IT" sz="2400" b="0" strike="noStrike" spc="-1">
              <a:solidFill>
                <a:srgbClr val="FFFFFF"/>
              </a:solidFill>
              <a:latin typeface="Arial"/>
            </a:endParaRPr>
          </a:p>
        </p:txBody>
      </p:sp>
      <p:sp>
        <p:nvSpPr>
          <p:cNvPr id="176" name="CasellaDiTesto 9"/>
          <p:cNvSpPr/>
          <p:nvPr/>
        </p:nvSpPr>
        <p:spPr>
          <a:xfrm>
            <a:off x="4112640" y="1859400"/>
            <a:ext cx="4915800" cy="3656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Il riferimento alle </a:t>
            </a:r>
            <a:r>
              <a:rPr lang="it-IT" sz="1800" b="0" strike="noStrike" spc="-1">
                <a:solidFill>
                  <a:srgbClr val="FFFF00"/>
                </a:solidFill>
                <a:latin typeface="Calibri"/>
              </a:rPr>
              <a:t>premesse</a:t>
            </a:r>
            <a:r>
              <a:rPr lang="it-IT" sz="1800" b="0" strike="noStrike" spc="-1">
                <a:solidFill>
                  <a:srgbClr val="FFFFFF"/>
                </a:solidFill>
                <a:latin typeface="Calibri"/>
              </a:rPr>
              <a:t> del ragionamento, nonostante sia già stato individuato da </a:t>
            </a:r>
            <a:r>
              <a:rPr lang="it-IT" sz="1800" b="0" strike="noStrike" spc="-1">
                <a:solidFill>
                  <a:srgbClr val="00FFFF"/>
                </a:solidFill>
                <a:latin typeface="Calibri"/>
              </a:rPr>
              <a:t>Aristotele</a:t>
            </a:r>
            <a:r>
              <a:rPr lang="it-IT" sz="1800" b="0" strike="noStrike" spc="-1">
                <a:solidFill>
                  <a:srgbClr val="FFFFFF"/>
                </a:solidFill>
                <a:latin typeface="Calibri"/>
              </a:rPr>
              <a:t>, è abbastanza una novità, perché fino a poco tempo fa, in assenza di grandi mezzi di comunicazione, </a:t>
            </a:r>
            <a:r>
              <a:rPr lang="it-IT" sz="1800" b="0" strike="noStrike" spc="-1">
                <a:solidFill>
                  <a:srgbClr val="FFFF00"/>
                </a:solidFill>
                <a:latin typeface="Calibri"/>
              </a:rPr>
              <a:t>i ragionamenti erano omogenei rispetto alle premesse</a:t>
            </a:r>
            <a:r>
              <a:rPr lang="it-IT" sz="1800" b="0" strike="noStrike" spc="-1">
                <a:solidFill>
                  <a:srgbClr val="FFFFFF"/>
                </a:solidFill>
                <a:latin typeface="Calibri"/>
              </a:rPr>
              <a:t>.</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Nel paese, tutte le </a:t>
            </a:r>
            <a:r>
              <a:rPr lang="it-IT" sz="1800" b="0" strike="noStrike" spc="-1">
                <a:solidFill>
                  <a:srgbClr val="FFFF00"/>
                </a:solidFill>
                <a:latin typeface="Calibri"/>
              </a:rPr>
              <a:t>autorità</a:t>
            </a:r>
            <a:r>
              <a:rPr lang="it-IT" sz="1800" b="0" strike="noStrike" spc="-1">
                <a:solidFill>
                  <a:srgbClr val="FFFFFF"/>
                </a:solidFill>
                <a:latin typeface="Calibri"/>
              </a:rPr>
              <a:t>, politiche, religiose e civili, usavano le </a:t>
            </a:r>
            <a:r>
              <a:rPr lang="it-IT" sz="1800" b="0" strike="noStrike" spc="-1">
                <a:solidFill>
                  <a:srgbClr val="FFFF00"/>
                </a:solidFill>
                <a:latin typeface="Calibri"/>
              </a:rPr>
              <a:t>medesime</a:t>
            </a:r>
            <a:r>
              <a:rPr lang="it-IT" sz="1800" b="0" strike="noStrike" spc="-1">
                <a:solidFill>
                  <a:srgbClr val="FFFFFF"/>
                </a:solidFill>
                <a:latin typeface="Calibri"/>
              </a:rPr>
              <a:t> premesse, e tutti i ragionamenti che venivano scambiati, erano coerenti nelle conseguenze.</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Chi fosse arrivato a conseguenze </a:t>
            </a:r>
            <a:r>
              <a:rPr lang="it-IT" sz="1800" b="0" strike="noStrike" spc="-1">
                <a:solidFill>
                  <a:srgbClr val="FFFF00"/>
                </a:solidFill>
                <a:latin typeface="Calibri"/>
              </a:rPr>
              <a:t>diverse</a:t>
            </a:r>
            <a:r>
              <a:rPr lang="it-IT" sz="1800" b="0" strike="noStrike" spc="-1">
                <a:solidFill>
                  <a:srgbClr val="FFFFFF"/>
                </a:solidFill>
                <a:latin typeface="Calibri"/>
              </a:rPr>
              <a:t>, veniva considerato </a:t>
            </a:r>
            <a:r>
              <a:rPr lang="it-IT" sz="1800" b="0" strike="noStrike" spc="-1">
                <a:solidFill>
                  <a:srgbClr val="FFFF00"/>
                </a:solidFill>
                <a:latin typeface="Calibri"/>
              </a:rPr>
              <a:t>meno</a:t>
            </a:r>
            <a:r>
              <a:rPr lang="it-IT" sz="1800" b="0" strike="noStrike" spc="-1">
                <a:solidFill>
                  <a:srgbClr val="FFFFFF"/>
                </a:solidFill>
                <a:latin typeface="Calibri"/>
              </a:rPr>
              <a:t> dotato intellettivamente.</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77" name="Picture 2" descr="un sacerdote, un giudice e un medico"/>
          <p:cNvPicPr/>
          <p:nvPr/>
        </p:nvPicPr>
        <p:blipFill>
          <a:blip r:embed="rId2"/>
          <a:stretch/>
        </p:blipFill>
        <p:spPr>
          <a:xfrm>
            <a:off x="115560" y="1258560"/>
            <a:ext cx="4091760" cy="40917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Concludendo</a:t>
            </a:r>
            <a:endParaRPr lang="it-IT" sz="2400" b="0" strike="noStrike" spc="-1">
              <a:solidFill>
                <a:srgbClr val="FFFFFF"/>
              </a:solidFill>
              <a:latin typeface="Arial"/>
            </a:endParaRPr>
          </a:p>
        </p:txBody>
      </p:sp>
      <p:sp>
        <p:nvSpPr>
          <p:cNvPr id="179" name="CasellaDiTesto 9"/>
          <p:cNvSpPr/>
          <p:nvPr/>
        </p:nvSpPr>
        <p:spPr>
          <a:xfrm>
            <a:off x="4112640" y="1859400"/>
            <a:ext cx="4915800" cy="283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L’unica </a:t>
            </a:r>
            <a:r>
              <a:rPr lang="it-IT" sz="1800" b="0" strike="noStrike" spc="-1">
                <a:solidFill>
                  <a:srgbClr val="FFFF00"/>
                </a:solidFill>
                <a:latin typeface="Calibri"/>
              </a:rPr>
              <a:t>eccezione</a:t>
            </a:r>
            <a:r>
              <a:rPr lang="it-IT" sz="1800" b="0" strike="noStrike" spc="-1">
                <a:solidFill>
                  <a:srgbClr val="FFFFFF"/>
                </a:solidFill>
                <a:latin typeface="Calibri"/>
              </a:rPr>
              <a:t>, di critica sulle premesse, era proprio costituita dall’umorismo, generalmente presentato a teatro:</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sulle facciate dei luoghi dedicati agli spettacoli era frequente la frase di </a:t>
            </a:r>
            <a:r>
              <a:rPr lang="it-IT" sz="1800" b="0" strike="noStrike" spc="-1">
                <a:solidFill>
                  <a:srgbClr val="00FFFF"/>
                </a:solidFill>
                <a:latin typeface="Calibri"/>
              </a:rPr>
              <a:t>Jean de Santeuil </a:t>
            </a:r>
            <a:r>
              <a:rPr lang="it-IT" sz="1800" b="0" strike="noStrike" spc="-1">
                <a:solidFill>
                  <a:srgbClr val="FFFFFF"/>
                </a:solidFill>
                <a:latin typeface="Calibri"/>
              </a:rPr>
              <a:t>(1630-1693) «</a:t>
            </a:r>
            <a:r>
              <a:rPr lang="it-IT" sz="1800" b="0" strike="noStrike" spc="-1">
                <a:solidFill>
                  <a:srgbClr val="FFFF00"/>
                </a:solidFill>
                <a:latin typeface="Calibri"/>
              </a:rPr>
              <a:t>castigat ridendo mores</a:t>
            </a:r>
            <a:r>
              <a:rPr lang="it-IT" sz="1800" b="0" strike="noStrike" spc="-1">
                <a:solidFill>
                  <a:srgbClr val="FFFFFF"/>
                </a:solidFill>
                <a:latin typeface="Calibri"/>
              </a:rPr>
              <a:t>»</a:t>
            </a: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Non a caso, l’umorismo è stato quindi molto </a:t>
            </a:r>
            <a:r>
              <a:rPr lang="it-IT" sz="1800" b="0" strike="noStrike" spc="-1">
                <a:solidFill>
                  <a:srgbClr val="FFFF00"/>
                </a:solidFill>
                <a:latin typeface="Calibri"/>
              </a:rPr>
              <a:t>censurato</a:t>
            </a:r>
            <a:r>
              <a:rPr lang="it-IT" sz="1800" b="0" strike="noStrike" spc="-1">
                <a:solidFill>
                  <a:srgbClr val="FFFFFF"/>
                </a:solidFill>
                <a:latin typeface="Calibri"/>
              </a:rPr>
              <a:t> dai poteri deboli (quelli che si fanno chiamare </a:t>
            </a:r>
            <a:r>
              <a:rPr lang="it-IT" sz="1800" b="0" strike="noStrike" spc="-1">
                <a:solidFill>
                  <a:srgbClr val="FFFF00"/>
                </a:solidFill>
                <a:latin typeface="Calibri"/>
              </a:rPr>
              <a:t>poteri forti</a:t>
            </a:r>
            <a:r>
              <a:rPr lang="it-IT" sz="1800" b="0" strike="noStrike" spc="-1">
                <a:solidFill>
                  <a:srgbClr val="FFFFFF"/>
                </a:solidFill>
                <a:latin typeface="Calibri"/>
              </a:rPr>
              <a:t>),</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80" name="Picture 2"/>
          <p:cNvPicPr/>
          <p:nvPr/>
        </p:nvPicPr>
        <p:blipFill>
          <a:blip r:embed="rId2"/>
          <a:stretch/>
        </p:blipFill>
        <p:spPr>
          <a:xfrm>
            <a:off x="352080" y="1859400"/>
            <a:ext cx="3454920" cy="2766600"/>
          </a:xfrm>
          <a:prstGeom prst="rect">
            <a:avLst/>
          </a:prstGeom>
          <a:ln w="0">
            <a:noFill/>
          </a:ln>
        </p:spPr>
      </p:pic>
      <p:sp>
        <p:nvSpPr>
          <p:cNvPr id="181" name="CasellaDiTesto 2"/>
          <p:cNvSpPr/>
          <p:nvPr/>
        </p:nvSpPr>
        <p:spPr>
          <a:xfrm>
            <a:off x="952560" y="4626360"/>
            <a:ext cx="2253960" cy="36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it-IT" sz="1800" b="0" strike="noStrike" spc="-1">
                <a:solidFill>
                  <a:srgbClr val="FF0000"/>
                </a:solidFill>
                <a:latin typeface="Bahnschrift Condensed"/>
              </a:rPr>
              <a:t>Porto San Giorgio</a:t>
            </a: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chemeClr val="accent2"/>
                </a:solidFill>
                <a:latin typeface="Courier New"/>
              </a:rPr>
              <a:t>Concludendo</a:t>
            </a:r>
            <a:endParaRPr lang="it-IT" sz="2400" b="0" strike="noStrike" spc="-1">
              <a:solidFill>
                <a:srgbClr val="FFFFFF"/>
              </a:solidFill>
              <a:latin typeface="Arial"/>
            </a:endParaRPr>
          </a:p>
        </p:txBody>
      </p:sp>
      <p:sp>
        <p:nvSpPr>
          <p:cNvPr id="183" name="CasellaDiTesto 9"/>
          <p:cNvSpPr/>
          <p:nvPr/>
        </p:nvSpPr>
        <p:spPr>
          <a:xfrm>
            <a:off x="4110120" y="2044080"/>
            <a:ext cx="4915800" cy="255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it-IT" sz="1800" b="0" strike="noStrike" spc="-1">
                <a:solidFill>
                  <a:srgbClr val="FFFFFF"/>
                </a:solidFill>
                <a:latin typeface="Calibri"/>
              </a:rPr>
              <a:t>A titolo di curiosità finale: ho chiesto a </a:t>
            </a:r>
            <a:r>
              <a:rPr lang="it-IT" sz="1800" b="0" strike="noStrike" spc="-1">
                <a:solidFill>
                  <a:srgbClr val="FFFF00"/>
                </a:solidFill>
                <a:latin typeface="Calibri"/>
              </a:rPr>
              <a:t>Chat GPT III</a:t>
            </a:r>
            <a:r>
              <a:rPr lang="it-IT" sz="1800" b="0" strike="noStrike" spc="-1">
                <a:solidFill>
                  <a:srgbClr val="FFFFFF"/>
                </a:solidFill>
                <a:latin typeface="Calibri"/>
              </a:rPr>
              <a:t> di inventarmi una barzelletta: eccola.</a:t>
            </a:r>
            <a:endParaRPr lang="it-IT" sz="1800" b="0" strike="noStrike" spc="-1">
              <a:solidFill>
                <a:srgbClr val="FFFFFF"/>
              </a:solidFill>
              <a:latin typeface="Arial"/>
            </a:endParaRPr>
          </a:p>
          <a:p>
            <a:pPr marL="285840" indent="-285840" algn="r">
              <a:lnSpc>
                <a:spcPct val="100000"/>
              </a:lnSpc>
              <a:buClr>
                <a:srgbClr val="00FFFF"/>
              </a:buClr>
              <a:buFont typeface="StarSymbol"/>
              <a:buChar char="-"/>
            </a:pPr>
            <a:r>
              <a:rPr lang="it-IT" sz="1800" b="0" strike="noStrike" spc="-1">
                <a:solidFill>
                  <a:srgbClr val="00FFFF"/>
                </a:solidFill>
                <a:latin typeface="Calibri"/>
              </a:rPr>
              <a:t>«qual è il cibo preferito dai computer?»</a:t>
            </a:r>
            <a:endParaRPr lang="it-IT" sz="1800" b="0" strike="noStrike" spc="-1">
              <a:solidFill>
                <a:srgbClr val="FFFFFF"/>
              </a:solidFill>
              <a:latin typeface="Arial"/>
            </a:endParaRPr>
          </a:p>
          <a:p>
            <a:pPr marL="285840" indent="-285840" algn="r">
              <a:lnSpc>
                <a:spcPct val="100000"/>
              </a:lnSpc>
              <a:buClr>
                <a:srgbClr val="00FFFF"/>
              </a:buClr>
              <a:buFont typeface="StarSymbol"/>
              <a:buChar char="-"/>
            </a:pPr>
            <a:r>
              <a:rPr lang="it-IT" sz="1800" b="0" strike="noStrike" spc="-1">
                <a:solidFill>
                  <a:srgbClr val="00FFFF"/>
                </a:solidFill>
                <a:latin typeface="Calibri"/>
              </a:rPr>
              <a:t>«i micro-chips» </a:t>
            </a:r>
            <a:endParaRPr lang="it-IT" sz="1800" b="0" strike="noStrike" spc="-1">
              <a:solidFill>
                <a:srgbClr val="FFFFFF"/>
              </a:solidFill>
              <a:latin typeface="Arial"/>
            </a:endParaRPr>
          </a:p>
          <a:p>
            <a:pPr algn="r">
              <a:lnSpc>
                <a:spcPct val="100000"/>
              </a:lnSpc>
            </a:pPr>
            <a:endParaRPr lang="it-IT" sz="1800" b="0" strike="noStrike" spc="-1">
              <a:solidFill>
                <a:srgbClr val="FFFFFF"/>
              </a:solidFill>
              <a:latin typeface="Arial"/>
            </a:endParaRPr>
          </a:p>
          <a:p>
            <a:pPr algn="r">
              <a:lnSpc>
                <a:spcPct val="100000"/>
              </a:lnSpc>
            </a:pPr>
            <a:r>
              <a:rPr lang="it-IT" sz="1800" b="0" strike="noStrike" spc="-1">
                <a:solidFill>
                  <a:srgbClr val="FFFFFF"/>
                </a:solidFill>
                <a:latin typeface="Calibri"/>
              </a:rPr>
              <a:t>Intelligenza Artificiale che ha anche prodotto molte delle immagini che ho utilizzato qui (</a:t>
            </a:r>
            <a:r>
              <a:rPr lang="it-IT" sz="1800" b="0" strike="noStrike" spc="-1">
                <a:solidFill>
                  <a:srgbClr val="FFFF00"/>
                </a:solidFill>
                <a:latin typeface="Calibri"/>
              </a:rPr>
              <a:t>DALL•E</a:t>
            </a:r>
            <a:r>
              <a:rPr lang="it-IT" sz="1800" b="0" strike="noStrike" spc="-1">
                <a:solidFill>
                  <a:srgbClr val="FFFFFF"/>
                </a:solidFill>
                <a:latin typeface="Calibri"/>
              </a:rPr>
              <a:t>)</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pic>
        <p:nvPicPr>
          <p:cNvPr id="184" name="Picture 2" descr="l'Intelligenza Artificiale che racconta barzellette, su sfondo nero"/>
          <p:cNvPicPr/>
          <p:nvPr/>
        </p:nvPicPr>
        <p:blipFill>
          <a:blip r:embed="rId2"/>
          <a:stretch/>
        </p:blipFill>
        <p:spPr>
          <a:xfrm>
            <a:off x="138240" y="1350720"/>
            <a:ext cx="3971880" cy="39718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Picture 2" descr="una medaglia col simbolo della gratitudine, su fondo nero"/>
          <p:cNvPicPr/>
          <p:nvPr/>
        </p:nvPicPr>
        <p:blipFill>
          <a:blip r:embed="rId2"/>
          <a:stretch/>
        </p:blipFill>
        <p:spPr>
          <a:xfrm>
            <a:off x="3775320" y="0"/>
            <a:ext cx="5368320" cy="5368320"/>
          </a:xfrm>
          <a:prstGeom prst="rect">
            <a:avLst/>
          </a:prstGeom>
          <a:ln w="0">
            <a:noFill/>
          </a:ln>
        </p:spPr>
      </p:pic>
      <p:sp>
        <p:nvSpPr>
          <p:cNvPr id="186" name="Sottotitolo 2"/>
          <p:cNvSpPr/>
          <p:nvPr/>
        </p:nvSpPr>
        <p:spPr>
          <a:xfrm>
            <a:off x="69480" y="178200"/>
            <a:ext cx="5364360" cy="5270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90000"/>
              </a:lnSpc>
              <a:spcBef>
                <a:spcPts val="1001"/>
              </a:spcBef>
              <a:tabLst>
                <a:tab pos="0" algn="l"/>
              </a:tabLst>
            </a:pPr>
            <a:r>
              <a:rPr lang="it-IT" sz="2400" b="1" strike="noStrike" spc="-1">
                <a:solidFill>
                  <a:srgbClr val="00FFFF"/>
                </a:solidFill>
                <a:latin typeface="Courier New"/>
              </a:rPr>
              <a:t>Ringraziamenti</a:t>
            </a:r>
            <a:endParaRPr lang="it-IT" sz="2400" b="0" strike="noStrike" spc="-1">
              <a:solidFill>
                <a:srgbClr val="FFFFFF"/>
              </a:solidFill>
              <a:latin typeface="Arial"/>
            </a:endParaRPr>
          </a:p>
        </p:txBody>
      </p:sp>
      <p:sp>
        <p:nvSpPr>
          <p:cNvPr id="187" name="CasellaDiTesto 9"/>
          <p:cNvSpPr/>
          <p:nvPr/>
        </p:nvSpPr>
        <p:spPr>
          <a:xfrm>
            <a:off x="135720" y="843840"/>
            <a:ext cx="5603760" cy="3107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Mi hanno fornito informazioni utilissime:</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00"/>
                </a:solidFill>
                <a:latin typeface="Calibri"/>
              </a:rPr>
              <a:t>Luca GAZZARDI – docente di Cinese</a:t>
            </a: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Francesco BALDESSARRI – Traduttore di Giapponese</a:t>
            </a:r>
            <a:endParaRPr lang="it-IT" sz="1800" b="0" strike="noStrike" spc="-1">
              <a:solidFill>
                <a:srgbClr val="FFFFFF"/>
              </a:solidFill>
              <a:latin typeface="Arial"/>
            </a:endParaRPr>
          </a:p>
          <a:p>
            <a:pPr>
              <a:lnSpc>
                <a:spcPct val="100000"/>
              </a:lnSpc>
            </a:pPr>
            <a:r>
              <a:rPr lang="it-IT" sz="1800" b="0" strike="noStrike" spc="-1">
                <a:solidFill>
                  <a:srgbClr val="FFFF00"/>
                </a:solidFill>
                <a:latin typeface="Calibri"/>
              </a:rPr>
              <a:t>Flavio T. – Collaboratore di it.Quora.com </a:t>
            </a: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Pietro ZUCCHELLI – curatore dei lasciti di Beppo NOVELLO</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Un po’ di gratitudine anche alle macchine:</a:t>
            </a:r>
            <a:endParaRPr lang="it-IT" sz="1800" b="0" strike="noStrike" spc="-1">
              <a:solidFill>
                <a:srgbClr val="FFFFFF"/>
              </a:solidFill>
              <a:latin typeface="Arial"/>
            </a:endParaRPr>
          </a:p>
          <a:p>
            <a:pPr marL="285840" indent="-285840">
              <a:lnSpc>
                <a:spcPct val="100000"/>
              </a:lnSpc>
              <a:buClr>
                <a:srgbClr val="FFFFFF"/>
              </a:buClr>
              <a:buFont typeface="Arial"/>
              <a:buChar char="•"/>
            </a:pPr>
            <a:r>
              <a:rPr lang="it-IT" sz="1800" b="0" strike="noStrike" spc="-1">
                <a:solidFill>
                  <a:srgbClr val="FFFFFF"/>
                </a:solidFill>
                <a:latin typeface="Calibri"/>
              </a:rPr>
              <a:t>Chat GPT III</a:t>
            </a:r>
            <a:endParaRPr lang="it-IT" sz="1800" b="0" strike="noStrike" spc="-1">
              <a:solidFill>
                <a:srgbClr val="FFFFFF"/>
              </a:solidFill>
              <a:latin typeface="Arial"/>
            </a:endParaRPr>
          </a:p>
          <a:p>
            <a:pPr marL="285840" indent="-285840">
              <a:lnSpc>
                <a:spcPct val="100000"/>
              </a:lnSpc>
              <a:buClr>
                <a:srgbClr val="FFFFFF"/>
              </a:buClr>
              <a:buFont typeface="Arial"/>
              <a:buChar char="•"/>
            </a:pPr>
            <a:r>
              <a:rPr lang="it-IT" sz="1800" b="0" strike="noStrike" spc="-1">
                <a:solidFill>
                  <a:srgbClr val="FFFFFF"/>
                </a:solidFill>
                <a:latin typeface="Calibri"/>
              </a:rPr>
              <a:t>DALL•E</a:t>
            </a:r>
            <a:endParaRPr lang="it-IT" sz="1800" b="0" strike="noStrike" spc="-1">
              <a:solidFill>
                <a:srgbClr val="FFFFFF"/>
              </a:solidFill>
              <a:latin typeface="Arial"/>
            </a:endParaRPr>
          </a:p>
          <a:p>
            <a:pPr>
              <a:lnSpc>
                <a:spcPct val="100000"/>
              </a:lnSpc>
            </a:pPr>
            <a:endParaRPr lang="it-IT" sz="1800" b="0" strike="noStrike" spc="-1">
              <a:solidFill>
                <a:srgbClr val="FFFFFF"/>
              </a:solidFill>
              <a:latin typeface="Arial"/>
            </a:endParaRPr>
          </a:p>
        </p:txBody>
      </p:sp>
      <p:sp>
        <p:nvSpPr>
          <p:cNvPr id="188" name="Rettangolo 1"/>
          <p:cNvSpPr/>
          <p:nvPr/>
        </p:nvSpPr>
        <p:spPr>
          <a:xfrm>
            <a:off x="3485520" y="4870800"/>
            <a:ext cx="651600" cy="635400"/>
          </a:xfrm>
          <a:prstGeom prst="rect">
            <a:avLst/>
          </a:prstGeom>
          <a:solidFill>
            <a:srgbClr val="000000"/>
          </a:solidFill>
          <a:ln w="1260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it-IT" sz="1800" b="0" strike="noStrike" spc="-1">
              <a:solidFill>
                <a:srgbClr val="FFFFFF"/>
              </a:solidFill>
              <a:latin typeface="Calibri"/>
            </a:endParaRPr>
          </a:p>
        </p:txBody>
      </p:sp>
      <p:pic>
        <p:nvPicPr>
          <p:cNvPr id="189" name="Immagine 4"/>
          <p:cNvPicPr/>
          <p:nvPr/>
        </p:nvPicPr>
        <p:blipFill>
          <a:blip r:embed="rId3"/>
          <a:stretch/>
        </p:blipFill>
        <p:spPr>
          <a:xfrm>
            <a:off x="172080" y="3755160"/>
            <a:ext cx="1240560" cy="844560"/>
          </a:xfrm>
          <a:prstGeom prst="rect">
            <a:avLst/>
          </a:prstGeom>
          <a:ln w="0">
            <a:noFill/>
          </a:ln>
        </p:spPr>
      </p:pic>
      <p:sp>
        <p:nvSpPr>
          <p:cNvPr id="190" name="CasellaDiTesto 6"/>
          <p:cNvSpPr/>
          <p:nvPr/>
        </p:nvSpPr>
        <p:spPr>
          <a:xfrm>
            <a:off x="1430280" y="3713040"/>
            <a:ext cx="3621600" cy="91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800" b="0" strike="noStrike" spc="-1">
                <a:solidFill>
                  <a:srgbClr val="FFFFFF"/>
                </a:solidFill>
                <a:latin typeface="Calibri"/>
              </a:rPr>
              <a:t>Gigia PERFETTO MARCHIORI e Claudio MARCHIORI</a:t>
            </a:r>
            <a:endParaRPr lang="it-IT" sz="1800" b="0" strike="noStrike" spc="-1">
              <a:solidFill>
                <a:srgbClr val="FFFFFF"/>
              </a:solidFill>
              <a:latin typeface="Arial"/>
            </a:endParaRPr>
          </a:p>
          <a:p>
            <a:pPr>
              <a:lnSpc>
                <a:spcPct val="100000"/>
              </a:lnSpc>
            </a:pPr>
            <a:r>
              <a:rPr lang="it-IT" sz="1800" b="0" strike="noStrike" spc="-1">
                <a:solidFill>
                  <a:srgbClr val="FFFFFF"/>
                </a:solidFill>
                <a:latin typeface="Calibri"/>
              </a:rPr>
              <a:t>per la realizzazione del logo</a:t>
            </a:r>
            <a:endParaRPr lang="it-IT" sz="1800" b="0" strike="noStrike" spc="-1">
              <a:solidFill>
                <a:srgbClr val="FFFFFF"/>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theme/theme1.xml><?xml version="1.0" encoding="utf-8"?>
<a:theme xmlns:a="http://schemas.openxmlformats.org/drawingml/2006/main" name="Tema di Office">
  <a:themeElements>
    <a:clrScheme name="Tema di Office">
      <a:dk1>
        <a:srgbClr val="000000"/>
      </a:dk1>
      <a:lt1>
        <a:srgbClr val="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 2013 - 2022</Template>
  <TotalTime>21189</TotalTime>
  <Words>3349</Words>
  <Application>Microsoft Office PowerPoint</Application>
  <PresentationFormat>Presentazione su schermo (4:3)</PresentationFormat>
  <Paragraphs>245</Paragraphs>
  <Slides>46</Slides>
  <Notes>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46</vt:i4>
      </vt:variant>
    </vt:vector>
  </HeadingPairs>
  <TitlesOfParts>
    <vt:vector size="57" baseType="lpstr">
      <vt:lpstr>Arial</vt:lpstr>
      <vt:lpstr>Bahnschrift Condensed</vt:lpstr>
      <vt:lpstr>Balloon No2</vt:lpstr>
      <vt:lpstr>Calibri</vt:lpstr>
      <vt:lpstr>Calibri Light</vt:lpstr>
      <vt:lpstr>Courier New</vt:lpstr>
      <vt:lpstr>StarSymbol</vt:lpstr>
      <vt:lpstr>Symbol</vt:lpstr>
      <vt:lpstr>Times New Roman</vt:lpstr>
      <vt:lpstr>Wingdings</vt:lpstr>
      <vt:lpstr>Tema di Office</vt:lpstr>
      <vt:lpstr>Ma perché si ride?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disagio giovanile nella società attuale</dc:title>
  <dc:subject/>
  <dc:creator>Alessandro Zucchelli</dc:creator>
  <dc:description/>
  <cp:lastModifiedBy>Alessandro Zucchelli</cp:lastModifiedBy>
  <cp:revision>51</cp:revision>
  <dcterms:created xsi:type="dcterms:W3CDTF">2023-03-31T08:11:38Z</dcterms:created>
  <dcterms:modified xsi:type="dcterms:W3CDTF">2023-06-26T16:08:43Z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Presentazione su schermo (4:3)</vt:lpwstr>
  </property>
  <property fmtid="{D5CDD505-2E9C-101B-9397-08002B2CF9AE}" pid="3" name="Slides">
    <vt:r8>41</vt:r8>
  </property>
</Properties>
</file>